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Glacial Indifference" charset="1" panose="00000000000000000000"/>
      <p:regular r:id="rId39"/>
    </p:embeddedFont>
    <p:embeddedFont>
      <p:font typeface="Squada One" charset="1" panose="02000000000000000000"/>
      <p:regular r:id="rId40"/>
    </p:embeddedFont>
    <p:embeddedFont>
      <p:font typeface="Glacial Indifference Bold" charset="1" panose="00000800000000000000"/>
      <p:regular r:id="rId41"/>
    </p:embeddedFont>
    <p:embeddedFont>
      <p:font typeface="Glacial Indifference Italics" charset="1" panose="00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 Id="rId5" Target="../media/image30.jpeg" Type="http://schemas.openxmlformats.org/officeDocument/2006/relationships/image"/><Relationship Id="rId6" Target="../media/image31.jpeg" Type="http://schemas.openxmlformats.org/officeDocument/2006/relationships/image"/><Relationship Id="rId7" Target="../media/image32.jpe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 Id="rId6" Target="../media/image32.jpe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2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jpeg" Type="http://schemas.openxmlformats.org/officeDocument/2006/relationships/image"/><Relationship Id="rId11" Target="../media/image48.jpeg" Type="http://schemas.openxmlformats.org/officeDocument/2006/relationships/image"/><Relationship Id="rId12" Target="../media/image49.jpeg" Type="http://schemas.openxmlformats.org/officeDocument/2006/relationships/image"/><Relationship Id="rId13" Target="../media/image50.jpeg" Type="http://schemas.openxmlformats.org/officeDocument/2006/relationships/image"/><Relationship Id="rId14" Target="../media/image51.jpeg" Type="http://schemas.openxmlformats.org/officeDocument/2006/relationships/image"/><Relationship Id="rId15" Target="../media/image52.jpeg" Type="http://schemas.openxmlformats.org/officeDocument/2006/relationships/image"/><Relationship Id="rId16" Target="../media/image53.jpe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2" Target="../media/image39.jpeg" Type="http://schemas.openxmlformats.org/officeDocument/2006/relationships/image"/><Relationship Id="rId3" Target="../media/image40.jpeg" Type="http://schemas.openxmlformats.org/officeDocument/2006/relationships/image"/><Relationship Id="rId4" Target="../media/image41.jpeg" Type="http://schemas.openxmlformats.org/officeDocument/2006/relationships/image"/><Relationship Id="rId5" Target="../media/image42.jpeg" Type="http://schemas.openxmlformats.org/officeDocument/2006/relationships/image"/><Relationship Id="rId6" Target="../media/image43.jpeg" Type="http://schemas.openxmlformats.org/officeDocument/2006/relationships/image"/><Relationship Id="rId7" Target="../media/image44.jpeg" Type="http://schemas.openxmlformats.org/officeDocument/2006/relationships/image"/><Relationship Id="rId8" Target="../media/image45.jpeg" Type="http://schemas.openxmlformats.org/officeDocument/2006/relationships/image"/><Relationship Id="rId9" Target="../media/image4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39.jpeg" Type="http://schemas.openxmlformats.org/officeDocument/2006/relationships/image"/><Relationship Id="rId5" Target="../media/image44.jpeg" Type="http://schemas.openxmlformats.org/officeDocument/2006/relationships/image"/><Relationship Id="rId6" Target="../media/image4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jpeg" Type="http://schemas.openxmlformats.org/officeDocument/2006/relationships/image"/><Relationship Id="rId11" Target="../media/image67.jpeg" Type="http://schemas.openxmlformats.org/officeDocument/2006/relationships/image"/><Relationship Id="rId12" Target="../media/image68.jpeg" Type="http://schemas.openxmlformats.org/officeDocument/2006/relationships/image"/><Relationship Id="rId13" Target="../media/image69.jpeg" Type="http://schemas.openxmlformats.org/officeDocument/2006/relationships/image"/><Relationship Id="rId14" Target="../media/image70.jpeg" Type="http://schemas.openxmlformats.org/officeDocument/2006/relationships/image"/><Relationship Id="rId15" Target="../media/image71.jpeg" Type="http://schemas.openxmlformats.org/officeDocument/2006/relationships/image"/><Relationship Id="rId16" Target="../media/image72.jpe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2" Target="../media/image58.jpeg" Type="http://schemas.openxmlformats.org/officeDocument/2006/relationships/image"/><Relationship Id="rId3" Target="../media/image59.jpeg" Type="http://schemas.openxmlformats.org/officeDocument/2006/relationships/image"/><Relationship Id="rId4" Target="../media/image60.jpeg" Type="http://schemas.openxmlformats.org/officeDocument/2006/relationships/image"/><Relationship Id="rId5" Target="../media/image61.jpeg" Type="http://schemas.openxmlformats.org/officeDocument/2006/relationships/image"/><Relationship Id="rId6" Target="../media/image62.jpeg" Type="http://schemas.openxmlformats.org/officeDocument/2006/relationships/image"/><Relationship Id="rId7" Target="../media/image63.jpeg" Type="http://schemas.openxmlformats.org/officeDocument/2006/relationships/image"/><Relationship Id="rId8" Target="../media/image64.jpeg" Type="http://schemas.openxmlformats.org/officeDocument/2006/relationships/image"/><Relationship Id="rId9" Target="../media/image6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jpeg" Type="http://schemas.openxmlformats.org/officeDocument/2006/relationships/image"/><Relationship Id="rId11" Target="../media/image71.jpeg" Type="http://schemas.openxmlformats.org/officeDocument/2006/relationships/image"/><Relationship Id="rId12" Target="../media/image72.jpe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15" Target="../media/image59.jpeg" Type="http://schemas.openxmlformats.org/officeDocument/2006/relationships/image"/><Relationship Id="rId16" Target="../media/image62.jpeg" Type="http://schemas.openxmlformats.org/officeDocument/2006/relationships/image"/><Relationship Id="rId17" Target="../media/image70.jpeg" Type="http://schemas.openxmlformats.org/officeDocument/2006/relationships/image"/><Relationship Id="rId18" Target="../media/image61.jpeg" Type="http://schemas.openxmlformats.org/officeDocument/2006/relationships/image"/><Relationship Id="rId2" Target="../media/image58.jpeg" Type="http://schemas.openxmlformats.org/officeDocument/2006/relationships/image"/><Relationship Id="rId3" Target="../media/image60.jpeg" Type="http://schemas.openxmlformats.org/officeDocument/2006/relationships/image"/><Relationship Id="rId4" Target="../media/image63.jpeg" Type="http://schemas.openxmlformats.org/officeDocument/2006/relationships/image"/><Relationship Id="rId5" Target="../media/image64.jpeg" Type="http://schemas.openxmlformats.org/officeDocument/2006/relationships/image"/><Relationship Id="rId6" Target="../media/image65.jpeg" Type="http://schemas.openxmlformats.org/officeDocument/2006/relationships/image"/><Relationship Id="rId7" Target="../media/image66.jpeg" Type="http://schemas.openxmlformats.org/officeDocument/2006/relationships/image"/><Relationship Id="rId8" Target="../media/image67.jpeg" Type="http://schemas.openxmlformats.org/officeDocument/2006/relationships/image"/><Relationship Id="rId9" Target="../media/image6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8.jpeg" Type="http://schemas.openxmlformats.org/officeDocument/2006/relationships/image"/><Relationship Id="rId4" Target="../media/image7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 Id="rId3" Target="../media/image81.jpeg" Type="http://schemas.openxmlformats.org/officeDocument/2006/relationships/image"/><Relationship Id="rId4" Target="../media/image8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03.png" Type="http://schemas.openxmlformats.org/officeDocument/2006/relationships/image"/><Relationship Id="rId13" Target="../media/image104.svg" Type="http://schemas.openxmlformats.org/officeDocument/2006/relationships/image"/><Relationship Id="rId14" Target="../media/image105.png" Type="http://schemas.openxmlformats.org/officeDocument/2006/relationships/image"/><Relationship Id="rId15" Target="../media/image106.svg" Type="http://schemas.openxmlformats.org/officeDocument/2006/relationships/image"/><Relationship Id="rId16" Target="../media/image107.png" Type="http://schemas.openxmlformats.org/officeDocument/2006/relationships/image"/><Relationship Id="rId17" Target="../media/image108.svg" Type="http://schemas.openxmlformats.org/officeDocument/2006/relationships/image"/><Relationship Id="rId18" Target="../media/image109.png" Type="http://schemas.openxmlformats.org/officeDocument/2006/relationships/image"/><Relationship Id="rId19" Target="../media/image110.svg" Type="http://schemas.openxmlformats.org/officeDocument/2006/relationships/image"/><Relationship Id="rId2" Target="../media/image95.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111.png" Type="http://schemas.openxmlformats.org/officeDocument/2006/relationships/image"/><Relationship Id="rId23" Target="../media/image112.svg" Type="http://schemas.openxmlformats.org/officeDocument/2006/relationships/image"/><Relationship Id="rId24" Target="../media/image113.png" Type="http://schemas.openxmlformats.org/officeDocument/2006/relationships/image"/><Relationship Id="rId25" Target="../media/image114.svg" Type="http://schemas.openxmlformats.org/officeDocument/2006/relationships/image"/><Relationship Id="rId26" Target="../media/image115.png" Type="http://schemas.openxmlformats.org/officeDocument/2006/relationships/image"/><Relationship Id="rId27" Target="../media/image116.svg" Type="http://schemas.openxmlformats.org/officeDocument/2006/relationships/image"/><Relationship Id="rId28" Target="../media/image3.png" Type="http://schemas.openxmlformats.org/officeDocument/2006/relationships/image"/><Relationship Id="rId29" Target="../media/image4.svg" Type="http://schemas.openxmlformats.org/officeDocument/2006/relationships/image"/><Relationship Id="rId3" Target="../media/image96.svg" Type="http://schemas.openxmlformats.org/officeDocument/2006/relationships/image"/><Relationship Id="rId30" Target="../media/image117.png" Type="http://schemas.openxmlformats.org/officeDocument/2006/relationships/image"/><Relationship Id="rId31" Target="../media/image118.svg" Type="http://schemas.openxmlformats.org/officeDocument/2006/relationships/image"/><Relationship Id="rId32" Target="../media/image119.png" Type="http://schemas.openxmlformats.org/officeDocument/2006/relationships/image"/><Relationship Id="rId33" Target="../media/image120.svg" Type="http://schemas.openxmlformats.org/officeDocument/2006/relationships/image"/><Relationship Id="rId34" Target="../media/image83.png" Type="http://schemas.openxmlformats.org/officeDocument/2006/relationships/image"/><Relationship Id="rId35" Target="../media/image84.svg" Type="http://schemas.openxmlformats.org/officeDocument/2006/relationships/image"/><Relationship Id="rId36" Target="../media/image121.png" Type="http://schemas.openxmlformats.org/officeDocument/2006/relationships/image"/><Relationship Id="rId37" Target="../media/image122.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101.png" Type="http://schemas.openxmlformats.org/officeDocument/2006/relationships/image"/><Relationship Id="rId9" Target="../media/image10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B574"/>
        </a:solidFill>
      </p:bgPr>
    </p:bg>
    <p:spTree>
      <p:nvGrpSpPr>
        <p:cNvPr id="1" name=""/>
        <p:cNvGrpSpPr/>
        <p:nvPr/>
      </p:nvGrpSpPr>
      <p:grpSpPr>
        <a:xfrm>
          <a:off x="0" y="0"/>
          <a:ext cx="0" cy="0"/>
          <a:chOff x="0" y="0"/>
          <a:chExt cx="0" cy="0"/>
        </a:xfrm>
      </p:grpSpPr>
      <p:grpSp>
        <p:nvGrpSpPr>
          <p:cNvPr name="Group 2" id="2"/>
          <p:cNvGrpSpPr/>
          <p:nvPr/>
        </p:nvGrpSpPr>
        <p:grpSpPr>
          <a:xfrm rot="0">
            <a:off x="993023" y="1181100"/>
            <a:ext cx="16418677" cy="8229600"/>
            <a:chOff x="0" y="0"/>
            <a:chExt cx="4324260" cy="2167467"/>
          </a:xfrm>
        </p:grpSpPr>
        <p:sp>
          <p:nvSpPr>
            <p:cNvPr name="Freeform 3" id="3"/>
            <p:cNvSpPr/>
            <p:nvPr/>
          </p:nvSpPr>
          <p:spPr>
            <a:xfrm flipH="false" flipV="false" rot="0">
              <a:off x="0" y="0"/>
              <a:ext cx="4324260" cy="2167467"/>
            </a:xfrm>
            <a:custGeom>
              <a:avLst/>
              <a:gdLst/>
              <a:ahLst/>
              <a:cxnLst/>
              <a:rect r="r" b="b" t="t" l="l"/>
              <a:pathLst>
                <a:path h="2167467" w="4324260">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2E2D2D"/>
            </a:solidFill>
            <a:ln w="38100" cap="rnd">
              <a:solidFill>
                <a:srgbClr val="2E2D2D"/>
              </a:solidFill>
              <a:prstDash val="solid"/>
              <a:round/>
            </a:ln>
          </p:spPr>
        </p:sp>
        <p:sp>
          <p:nvSpPr>
            <p:cNvPr name="TextBox 4" id="4"/>
            <p:cNvSpPr txBox="true"/>
            <p:nvPr/>
          </p:nvSpPr>
          <p:spPr>
            <a:xfrm>
              <a:off x="0" y="-38100"/>
              <a:ext cx="4324260" cy="220556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40623" y="1028700"/>
            <a:ext cx="16418677" cy="8229600"/>
            <a:chOff x="0" y="0"/>
            <a:chExt cx="4324260" cy="2167467"/>
          </a:xfrm>
        </p:grpSpPr>
        <p:sp>
          <p:nvSpPr>
            <p:cNvPr name="Freeform 6" id="6"/>
            <p:cNvSpPr/>
            <p:nvPr/>
          </p:nvSpPr>
          <p:spPr>
            <a:xfrm flipH="false" flipV="false" rot="0">
              <a:off x="0" y="0"/>
              <a:ext cx="4324260" cy="2167467"/>
            </a:xfrm>
            <a:custGeom>
              <a:avLst/>
              <a:gdLst/>
              <a:ahLst/>
              <a:cxnLst/>
              <a:rect r="r" b="b" t="t" l="l"/>
              <a:pathLst>
                <a:path h="2167467" w="4324260">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F1F5F8"/>
            </a:solidFill>
            <a:ln w="38100" cap="rnd">
              <a:solidFill>
                <a:srgbClr val="2E2D2D"/>
              </a:solidFill>
              <a:prstDash val="solid"/>
              <a:round/>
            </a:ln>
          </p:spPr>
        </p:sp>
        <p:sp>
          <p:nvSpPr>
            <p:cNvPr name="TextBox 7" id="7"/>
            <p:cNvSpPr txBox="true"/>
            <p:nvPr/>
          </p:nvSpPr>
          <p:spPr>
            <a:xfrm>
              <a:off x="0" y="-38100"/>
              <a:ext cx="4324260"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596121" y="1484056"/>
            <a:ext cx="6776257" cy="5437946"/>
          </a:xfrm>
          <a:custGeom>
            <a:avLst/>
            <a:gdLst/>
            <a:ahLst/>
            <a:cxnLst/>
            <a:rect r="r" b="b" t="t" l="l"/>
            <a:pathLst>
              <a:path h="5437946" w="6776257">
                <a:moveTo>
                  <a:pt x="6776258" y="0"/>
                </a:moveTo>
                <a:lnTo>
                  <a:pt x="0" y="0"/>
                </a:lnTo>
                <a:lnTo>
                  <a:pt x="0" y="5437946"/>
                </a:lnTo>
                <a:lnTo>
                  <a:pt x="6776258" y="5437946"/>
                </a:lnTo>
                <a:lnTo>
                  <a:pt x="67762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596121" y="7272574"/>
            <a:ext cx="14956795" cy="1370892"/>
            <a:chOff x="0" y="0"/>
            <a:chExt cx="3939238" cy="361058"/>
          </a:xfrm>
        </p:grpSpPr>
        <p:sp>
          <p:nvSpPr>
            <p:cNvPr name="Freeform 10" id="10"/>
            <p:cNvSpPr/>
            <p:nvPr/>
          </p:nvSpPr>
          <p:spPr>
            <a:xfrm flipH="false" flipV="false" rot="0">
              <a:off x="0" y="0"/>
              <a:ext cx="3939238" cy="361058"/>
            </a:xfrm>
            <a:custGeom>
              <a:avLst/>
              <a:gdLst/>
              <a:ahLst/>
              <a:cxnLst/>
              <a:rect r="r" b="b" t="t" l="l"/>
              <a:pathLst>
                <a:path h="361058" w="3939238">
                  <a:moveTo>
                    <a:pt x="25363" y="0"/>
                  </a:moveTo>
                  <a:lnTo>
                    <a:pt x="3913875" y="0"/>
                  </a:lnTo>
                  <a:cubicBezTo>
                    <a:pt x="3920602" y="0"/>
                    <a:pt x="3927053" y="2672"/>
                    <a:pt x="3931810" y="7429"/>
                  </a:cubicBezTo>
                  <a:cubicBezTo>
                    <a:pt x="3936566" y="12185"/>
                    <a:pt x="3939238" y="18637"/>
                    <a:pt x="3939238" y="25363"/>
                  </a:cubicBezTo>
                  <a:lnTo>
                    <a:pt x="3939238" y="335695"/>
                  </a:lnTo>
                  <a:cubicBezTo>
                    <a:pt x="3939238" y="342421"/>
                    <a:pt x="3936566" y="348873"/>
                    <a:pt x="3931810" y="353629"/>
                  </a:cubicBezTo>
                  <a:cubicBezTo>
                    <a:pt x="3927053" y="358386"/>
                    <a:pt x="3920602" y="361058"/>
                    <a:pt x="3913875" y="361058"/>
                  </a:cubicBezTo>
                  <a:lnTo>
                    <a:pt x="25363" y="361058"/>
                  </a:lnTo>
                  <a:cubicBezTo>
                    <a:pt x="18637" y="361058"/>
                    <a:pt x="12185" y="358386"/>
                    <a:pt x="7429" y="353629"/>
                  </a:cubicBezTo>
                  <a:cubicBezTo>
                    <a:pt x="2672" y="348873"/>
                    <a:pt x="0" y="342421"/>
                    <a:pt x="0" y="335695"/>
                  </a:cubicBezTo>
                  <a:lnTo>
                    <a:pt x="0" y="25363"/>
                  </a:lnTo>
                  <a:cubicBezTo>
                    <a:pt x="0" y="18637"/>
                    <a:pt x="2672" y="12185"/>
                    <a:pt x="7429" y="7429"/>
                  </a:cubicBezTo>
                  <a:cubicBezTo>
                    <a:pt x="12185" y="2672"/>
                    <a:pt x="18637" y="0"/>
                    <a:pt x="25363" y="0"/>
                  </a:cubicBezTo>
                  <a:close/>
                </a:path>
              </a:pathLst>
            </a:custGeom>
            <a:solidFill>
              <a:srgbClr val="2E2D2D"/>
            </a:solidFill>
            <a:ln w="38100" cap="rnd">
              <a:solidFill>
                <a:srgbClr val="2E2D2D"/>
              </a:solidFill>
              <a:prstDash val="solid"/>
              <a:round/>
            </a:ln>
          </p:spPr>
        </p:sp>
        <p:sp>
          <p:nvSpPr>
            <p:cNvPr name="TextBox 11" id="11"/>
            <p:cNvSpPr txBox="true"/>
            <p:nvPr/>
          </p:nvSpPr>
          <p:spPr>
            <a:xfrm>
              <a:off x="0" y="-38100"/>
              <a:ext cx="3939238" cy="39915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596121" y="7529395"/>
            <a:ext cx="14956795" cy="771525"/>
          </a:xfrm>
          <a:prstGeom prst="rect">
            <a:avLst/>
          </a:prstGeom>
        </p:spPr>
        <p:txBody>
          <a:bodyPr anchor="t" rtlCol="false" tIns="0" lIns="0" bIns="0" rIns="0">
            <a:spAutoFit/>
          </a:bodyPr>
          <a:lstStyle/>
          <a:p>
            <a:pPr algn="ctr">
              <a:lnSpc>
                <a:spcPts val="6299"/>
              </a:lnSpc>
              <a:spcBef>
                <a:spcPct val="0"/>
              </a:spcBef>
            </a:pPr>
            <a:r>
              <a:rPr lang="en-US" sz="4500">
                <a:solidFill>
                  <a:srgbClr val="F1F5F8"/>
                </a:solidFill>
                <a:latin typeface="Glacial Indifference"/>
                <a:ea typeface="Glacial Indifference"/>
                <a:cs typeface="Glacial Indifference"/>
                <a:sym typeface="Glacial Indifference"/>
              </a:rPr>
              <a:t>TÍTULO DA AULA</a:t>
            </a:r>
          </a:p>
        </p:txBody>
      </p:sp>
      <p:sp>
        <p:nvSpPr>
          <p:cNvPr name="TextBox 13" id="13"/>
          <p:cNvSpPr txBox="true"/>
          <p:nvPr/>
        </p:nvSpPr>
        <p:spPr>
          <a:xfrm rot="0">
            <a:off x="8689428" y="2612554"/>
            <a:ext cx="8345725" cy="3240255"/>
          </a:xfrm>
          <a:prstGeom prst="rect">
            <a:avLst/>
          </a:prstGeom>
        </p:spPr>
        <p:txBody>
          <a:bodyPr anchor="t" rtlCol="false" tIns="0" lIns="0" bIns="0" rIns="0">
            <a:spAutoFit/>
          </a:bodyPr>
          <a:lstStyle/>
          <a:p>
            <a:pPr algn="l">
              <a:lnSpc>
                <a:spcPts val="13028"/>
              </a:lnSpc>
            </a:pPr>
            <a:r>
              <a:rPr lang="en-US" sz="9305">
                <a:solidFill>
                  <a:srgbClr val="2E2D2D"/>
                </a:solidFill>
                <a:latin typeface="Squada One"/>
                <a:ea typeface="Squada One"/>
                <a:cs typeface="Squada One"/>
                <a:sym typeface="Squada One"/>
              </a:rPr>
              <a:t>Processamento de Linguagem Natural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1334910" y="1185857"/>
            <a:ext cx="7303839" cy="8072443"/>
            <a:chOff x="0" y="0"/>
            <a:chExt cx="1483133" cy="1639207"/>
          </a:xfrm>
        </p:grpSpPr>
        <p:sp>
          <p:nvSpPr>
            <p:cNvPr name="Freeform 3" id="3"/>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01650" y="1185857"/>
            <a:ext cx="7303839" cy="8072443"/>
            <a:chOff x="0" y="0"/>
            <a:chExt cx="1483133" cy="1639207"/>
          </a:xfrm>
        </p:grpSpPr>
        <p:sp>
          <p:nvSpPr>
            <p:cNvPr name="Freeform 6" id="6"/>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82510" y="1028700"/>
            <a:ext cx="7303839" cy="8072443"/>
            <a:chOff x="0" y="0"/>
            <a:chExt cx="1483133" cy="1639207"/>
          </a:xfrm>
        </p:grpSpPr>
        <p:sp>
          <p:nvSpPr>
            <p:cNvPr name="Freeform 9" id="9"/>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sp>
        <p:sp>
          <p:nvSpPr>
            <p:cNvPr name="TextBox 10" id="10"/>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649250" y="1028700"/>
            <a:ext cx="7303839" cy="8072443"/>
            <a:chOff x="0" y="0"/>
            <a:chExt cx="1483133" cy="1639207"/>
          </a:xfrm>
        </p:grpSpPr>
        <p:sp>
          <p:nvSpPr>
            <p:cNvPr name="Freeform 12" id="12"/>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sp>
        <p:sp>
          <p:nvSpPr>
            <p:cNvPr name="TextBox 13" id="13"/>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871203" y="5668148"/>
            <a:ext cx="5926455" cy="1257300"/>
          </a:xfrm>
          <a:prstGeom prst="rect">
            <a:avLst/>
          </a:prstGeom>
        </p:spPr>
        <p:txBody>
          <a:bodyPr anchor="t" rtlCol="false" tIns="0" lIns="0" bIns="0" rIns="0">
            <a:spAutoFit/>
          </a:bodyPr>
          <a:lstStyle/>
          <a:p>
            <a:pPr algn="ctr">
              <a:lnSpc>
                <a:spcPts val="3360"/>
              </a:lnSpc>
            </a:pPr>
            <a:r>
              <a:rPr lang="en-US" sz="2800">
                <a:solidFill>
                  <a:srgbClr val="F1F5F8"/>
                </a:solidFill>
                <a:latin typeface="Glacial Indifference"/>
                <a:ea typeface="Glacial Indifference"/>
                <a:cs typeface="Glacial Indifference"/>
                <a:sym typeface="Glacial Indifference"/>
              </a:rPr>
              <a:t>The ability of AI to interpret and analyse </a:t>
            </a:r>
            <a:r>
              <a:rPr lang="en-US" sz="2800" b="true">
                <a:solidFill>
                  <a:srgbClr val="F1F5F8"/>
                </a:solidFill>
                <a:latin typeface="Glacial Indifference Bold"/>
                <a:ea typeface="Glacial Indifference Bold"/>
                <a:cs typeface="Glacial Indifference Bold"/>
                <a:sym typeface="Glacial Indifference Bold"/>
              </a:rPr>
              <a:t>visual information</a:t>
            </a:r>
            <a:r>
              <a:rPr lang="en-US" sz="2800">
                <a:solidFill>
                  <a:srgbClr val="F1F5F8"/>
                </a:solidFill>
                <a:latin typeface="Glacial Indifference"/>
                <a:ea typeface="Glacial Indifference"/>
                <a:cs typeface="Glacial Indifference"/>
                <a:sym typeface="Glacial Indifference"/>
              </a:rPr>
              <a:t> from the world, such as images and videos.</a:t>
            </a:r>
          </a:p>
        </p:txBody>
      </p:sp>
      <p:sp>
        <p:nvSpPr>
          <p:cNvPr name="TextBox 15" id="15"/>
          <p:cNvSpPr txBox="true"/>
          <p:nvPr/>
        </p:nvSpPr>
        <p:spPr>
          <a:xfrm rot="0">
            <a:off x="1871203" y="4239272"/>
            <a:ext cx="5926455" cy="1047750"/>
          </a:xfrm>
          <a:prstGeom prst="rect">
            <a:avLst/>
          </a:prstGeom>
        </p:spPr>
        <p:txBody>
          <a:bodyPr anchor="t" rtlCol="false" tIns="0" lIns="0" bIns="0" rIns="0">
            <a:spAutoFit/>
          </a:bodyPr>
          <a:lstStyle/>
          <a:p>
            <a:pPr algn="ctr">
              <a:lnSpc>
                <a:spcPts val="8400"/>
              </a:lnSpc>
            </a:pPr>
            <a:r>
              <a:rPr lang="en-US" sz="6000">
                <a:solidFill>
                  <a:srgbClr val="F1F5F8"/>
                </a:solidFill>
                <a:latin typeface="Squada One"/>
                <a:ea typeface="Squada One"/>
                <a:cs typeface="Squada One"/>
                <a:sym typeface="Squada One"/>
              </a:rPr>
              <a:t>Computer Vision</a:t>
            </a:r>
          </a:p>
        </p:txBody>
      </p:sp>
      <p:sp>
        <p:nvSpPr>
          <p:cNvPr name="TextBox 16" id="16"/>
          <p:cNvSpPr txBox="true"/>
          <p:nvPr/>
        </p:nvSpPr>
        <p:spPr>
          <a:xfrm rot="0">
            <a:off x="10232789" y="6192023"/>
            <a:ext cx="6136763" cy="847725"/>
          </a:xfrm>
          <a:prstGeom prst="rect">
            <a:avLst/>
          </a:prstGeom>
        </p:spPr>
        <p:txBody>
          <a:bodyPr anchor="t" rtlCol="false" tIns="0" lIns="0" bIns="0" rIns="0">
            <a:spAutoFit/>
          </a:bodyPr>
          <a:lstStyle/>
          <a:p>
            <a:pPr algn="ctr">
              <a:lnSpc>
                <a:spcPts val="3359"/>
              </a:lnSpc>
            </a:pPr>
            <a:r>
              <a:rPr lang="en-US" sz="2799">
                <a:solidFill>
                  <a:srgbClr val="F1F5F8"/>
                </a:solidFill>
                <a:latin typeface="Glacial Indifference"/>
                <a:ea typeface="Glacial Indifference"/>
                <a:cs typeface="Glacial Indifference"/>
                <a:sym typeface="Glacial Indifference"/>
              </a:rPr>
              <a:t>AI uses logic, rules, and strategies to </a:t>
            </a:r>
            <a:r>
              <a:rPr lang="en-US" sz="2799" b="true">
                <a:solidFill>
                  <a:srgbClr val="F1F5F8"/>
                </a:solidFill>
                <a:latin typeface="Glacial Indifference Bold"/>
                <a:ea typeface="Glacial Indifference Bold"/>
                <a:cs typeface="Glacial Indifference Bold"/>
                <a:sym typeface="Glacial Indifference Bold"/>
              </a:rPr>
              <a:t>solve problems</a:t>
            </a:r>
            <a:r>
              <a:rPr lang="en-US" sz="2799">
                <a:solidFill>
                  <a:srgbClr val="F1F5F8"/>
                </a:solidFill>
                <a:latin typeface="Glacial Indifference"/>
                <a:ea typeface="Glacial Indifference"/>
                <a:cs typeface="Glacial Indifference"/>
                <a:sym typeface="Glacial Indifference"/>
              </a:rPr>
              <a:t> or make decisions.</a:t>
            </a:r>
          </a:p>
        </p:txBody>
      </p:sp>
      <p:sp>
        <p:nvSpPr>
          <p:cNvPr name="TextBox 17" id="17"/>
          <p:cNvSpPr txBox="true"/>
          <p:nvPr/>
        </p:nvSpPr>
        <p:spPr>
          <a:xfrm rot="0">
            <a:off x="10337942" y="4353572"/>
            <a:ext cx="5926455" cy="1581150"/>
          </a:xfrm>
          <a:prstGeom prst="rect">
            <a:avLst/>
          </a:prstGeom>
        </p:spPr>
        <p:txBody>
          <a:bodyPr anchor="t" rtlCol="false" tIns="0" lIns="0" bIns="0" rIns="0">
            <a:spAutoFit/>
          </a:bodyPr>
          <a:lstStyle/>
          <a:p>
            <a:pPr algn="ctr">
              <a:lnSpc>
                <a:spcPts val="6000"/>
              </a:lnSpc>
            </a:pPr>
            <a:r>
              <a:rPr lang="en-US" sz="6000">
                <a:solidFill>
                  <a:srgbClr val="F1F5F8"/>
                </a:solidFill>
                <a:latin typeface="Squada One"/>
                <a:ea typeface="Squada One"/>
                <a:cs typeface="Squada One"/>
                <a:sym typeface="Squada One"/>
              </a:rPr>
              <a:t>Reasoning and Decision Making</a:t>
            </a:r>
          </a:p>
        </p:txBody>
      </p:sp>
      <p:sp>
        <p:nvSpPr>
          <p:cNvPr name="TextBox 18" id="18"/>
          <p:cNvSpPr txBox="true"/>
          <p:nvPr/>
        </p:nvSpPr>
        <p:spPr>
          <a:xfrm rot="0">
            <a:off x="1871203" y="7306574"/>
            <a:ext cx="5926455" cy="1257300"/>
          </a:xfrm>
          <a:prstGeom prst="rect">
            <a:avLst/>
          </a:prstGeom>
        </p:spPr>
        <p:txBody>
          <a:bodyPr anchor="t" rtlCol="false" tIns="0" lIns="0" bIns="0" rIns="0">
            <a:spAutoFit/>
          </a:bodyPr>
          <a:lstStyle/>
          <a:p>
            <a:pPr algn="ctr">
              <a:lnSpc>
                <a:spcPts val="3360"/>
              </a:lnSpc>
            </a:pPr>
            <a:r>
              <a:rPr lang="en-US" sz="2800" i="true">
                <a:solidFill>
                  <a:srgbClr val="F1F5F8"/>
                </a:solidFill>
                <a:latin typeface="Glacial Indifference Italics"/>
                <a:ea typeface="Glacial Indifference Italics"/>
                <a:cs typeface="Glacial Indifference Italics"/>
                <a:sym typeface="Glacial Indifference Italics"/>
              </a:rPr>
              <a:t>E.g. Facial recognition technology in smartphones or software that detects objects in photos.</a:t>
            </a:r>
          </a:p>
        </p:txBody>
      </p:sp>
      <p:sp>
        <p:nvSpPr>
          <p:cNvPr name="TextBox 19" id="19"/>
          <p:cNvSpPr txBox="true"/>
          <p:nvPr/>
        </p:nvSpPr>
        <p:spPr>
          <a:xfrm rot="0">
            <a:off x="10337942" y="7306574"/>
            <a:ext cx="5926455" cy="1257300"/>
          </a:xfrm>
          <a:prstGeom prst="rect">
            <a:avLst/>
          </a:prstGeom>
        </p:spPr>
        <p:txBody>
          <a:bodyPr anchor="t" rtlCol="false" tIns="0" lIns="0" bIns="0" rIns="0">
            <a:spAutoFit/>
          </a:bodyPr>
          <a:lstStyle/>
          <a:p>
            <a:pPr algn="ctr">
              <a:lnSpc>
                <a:spcPts val="3360"/>
              </a:lnSpc>
            </a:pPr>
            <a:r>
              <a:rPr lang="en-US" sz="2800" i="true">
                <a:solidFill>
                  <a:srgbClr val="F1F5F8"/>
                </a:solidFill>
                <a:latin typeface="Glacial Indifference Italics"/>
                <a:ea typeface="Glacial Indifference Italics"/>
                <a:cs typeface="Glacial Indifference Italics"/>
                <a:sym typeface="Glacial Indifference Italics"/>
              </a:rPr>
              <a:t>E.g. Navigation apps use AI to calculate the fastest route based on current traffic conditions.</a:t>
            </a:r>
          </a:p>
        </p:txBody>
      </p:sp>
      <p:grpSp>
        <p:nvGrpSpPr>
          <p:cNvPr name="Group 20" id="20"/>
          <p:cNvGrpSpPr/>
          <p:nvPr/>
        </p:nvGrpSpPr>
        <p:grpSpPr>
          <a:xfrm rot="0">
            <a:off x="12088406" y="1566095"/>
            <a:ext cx="2425527" cy="2425527"/>
            <a:chOff x="0" y="0"/>
            <a:chExt cx="3234036" cy="3234036"/>
          </a:xfrm>
        </p:grpSpPr>
        <p:grpSp>
          <p:nvGrpSpPr>
            <p:cNvPr name="Group 21" id="21"/>
            <p:cNvGrpSpPr/>
            <p:nvPr/>
          </p:nvGrpSpPr>
          <p:grpSpPr>
            <a:xfrm rot="0">
              <a:off x="0" y="0"/>
              <a:ext cx="3234036" cy="323403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629842" y="643416"/>
              <a:ext cx="1974352" cy="1947204"/>
            </a:xfrm>
            <a:custGeom>
              <a:avLst/>
              <a:gdLst/>
              <a:ahLst/>
              <a:cxnLst/>
              <a:rect r="r" b="b" t="t" l="l"/>
              <a:pathLst>
                <a:path h="1947204" w="1974352">
                  <a:moveTo>
                    <a:pt x="0" y="0"/>
                  </a:moveTo>
                  <a:lnTo>
                    <a:pt x="1974352" y="0"/>
                  </a:lnTo>
                  <a:lnTo>
                    <a:pt x="1974352" y="1947204"/>
                  </a:lnTo>
                  <a:lnTo>
                    <a:pt x="0" y="1947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5" id="25"/>
          <p:cNvGrpSpPr/>
          <p:nvPr/>
        </p:nvGrpSpPr>
        <p:grpSpPr>
          <a:xfrm rot="0">
            <a:off x="3621667" y="1565969"/>
            <a:ext cx="2425527" cy="2425527"/>
            <a:chOff x="0" y="0"/>
            <a:chExt cx="3234036" cy="3234036"/>
          </a:xfrm>
        </p:grpSpPr>
        <p:grpSp>
          <p:nvGrpSpPr>
            <p:cNvPr name="Group 26" id="26"/>
            <p:cNvGrpSpPr/>
            <p:nvPr/>
          </p:nvGrpSpPr>
          <p:grpSpPr>
            <a:xfrm rot="0">
              <a:off x="0" y="0"/>
              <a:ext cx="3234036" cy="323403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684547" y="684547"/>
              <a:ext cx="1864943" cy="1864943"/>
            </a:xfrm>
            <a:custGeom>
              <a:avLst/>
              <a:gdLst/>
              <a:ahLst/>
              <a:cxnLst/>
              <a:rect r="r" b="b" t="t" l="l"/>
              <a:pathLst>
                <a:path h="1864943" w="1864943">
                  <a:moveTo>
                    <a:pt x="0" y="0"/>
                  </a:moveTo>
                  <a:lnTo>
                    <a:pt x="1864942" y="0"/>
                  </a:lnTo>
                  <a:lnTo>
                    <a:pt x="1864942" y="1864942"/>
                  </a:lnTo>
                  <a:lnTo>
                    <a:pt x="0" y="1864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6255675" y="1013146"/>
            <a:ext cx="3340285" cy="2848433"/>
            <a:chOff x="0" y="0"/>
            <a:chExt cx="925382" cy="789121"/>
          </a:xfrm>
        </p:grpSpPr>
        <p:sp>
          <p:nvSpPr>
            <p:cNvPr name="Freeform 3" id="3"/>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097429" y="1013146"/>
            <a:ext cx="3340285" cy="2848433"/>
            <a:chOff x="0" y="0"/>
            <a:chExt cx="925382" cy="789121"/>
          </a:xfrm>
        </p:grpSpPr>
        <p:sp>
          <p:nvSpPr>
            <p:cNvPr name="Freeform 6" id="6"/>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919015" y="1013146"/>
            <a:ext cx="3340285" cy="2848433"/>
            <a:chOff x="0" y="0"/>
            <a:chExt cx="925382" cy="789121"/>
          </a:xfrm>
        </p:grpSpPr>
        <p:sp>
          <p:nvSpPr>
            <p:cNvPr name="Freeform 9" id="9"/>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10" id="10"/>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974486" y="901440"/>
            <a:ext cx="3340285" cy="2848433"/>
            <a:chOff x="0" y="0"/>
            <a:chExt cx="816655" cy="696404"/>
          </a:xfrm>
        </p:grpSpPr>
        <p:sp>
          <p:nvSpPr>
            <p:cNvPr name="Freeform 12" id="12"/>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2"/>
              <a:stretch>
                <a:fillRect l="-13876" t="0" r="-13876" b="0"/>
              </a:stretch>
            </a:blipFill>
            <a:ln w="38100" cap="rnd">
              <a:solidFill>
                <a:srgbClr val="2E2D2D"/>
              </a:solidFill>
              <a:prstDash val="solid"/>
              <a:round/>
            </a:ln>
          </p:spPr>
        </p:sp>
      </p:grpSp>
      <p:grpSp>
        <p:nvGrpSpPr>
          <p:cNvPr name="Group 13" id="13"/>
          <p:cNvGrpSpPr/>
          <p:nvPr/>
        </p:nvGrpSpPr>
        <p:grpSpPr>
          <a:xfrm rot="0">
            <a:off x="13797060" y="901440"/>
            <a:ext cx="3340285" cy="2848433"/>
            <a:chOff x="0" y="0"/>
            <a:chExt cx="816655" cy="696404"/>
          </a:xfrm>
        </p:grpSpPr>
        <p:sp>
          <p:nvSpPr>
            <p:cNvPr name="Freeform 14" id="14"/>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3"/>
              <a:stretch>
                <a:fillRect l="-10694" t="0" r="-10694" b="0"/>
              </a:stretch>
            </a:blipFill>
            <a:ln w="38100" cap="rnd">
              <a:solidFill>
                <a:srgbClr val="2E2D2D"/>
              </a:solidFill>
              <a:prstDash val="solid"/>
              <a:round/>
            </a:ln>
          </p:spPr>
        </p:sp>
      </p:grpSp>
      <p:grpSp>
        <p:nvGrpSpPr>
          <p:cNvPr name="Group 15" id="15"/>
          <p:cNvGrpSpPr/>
          <p:nvPr/>
        </p:nvGrpSpPr>
        <p:grpSpPr>
          <a:xfrm rot="0">
            <a:off x="0" y="37426"/>
            <a:ext cx="5548342" cy="10249574"/>
            <a:chOff x="0" y="0"/>
            <a:chExt cx="1126658" cy="2081300"/>
          </a:xfrm>
        </p:grpSpPr>
        <p:sp>
          <p:nvSpPr>
            <p:cNvPr name="Freeform 16" id="16"/>
            <p:cNvSpPr/>
            <p:nvPr/>
          </p:nvSpPr>
          <p:spPr>
            <a:xfrm flipH="false" flipV="false" rot="0">
              <a:off x="0" y="0"/>
              <a:ext cx="1126658" cy="2081300"/>
            </a:xfrm>
            <a:custGeom>
              <a:avLst/>
              <a:gdLst/>
              <a:ahLst/>
              <a:cxnLst/>
              <a:rect r="r" b="b" t="t" l="l"/>
              <a:pathLst>
                <a:path h="2081300" w="1126658">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sp>
        <p:sp>
          <p:nvSpPr>
            <p:cNvPr name="TextBox 17" id="17"/>
            <p:cNvSpPr txBox="true"/>
            <p:nvPr/>
          </p:nvSpPr>
          <p:spPr>
            <a:xfrm>
              <a:off x="0" y="-38100"/>
              <a:ext cx="1126658" cy="21194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150184" y="901440"/>
            <a:ext cx="3340285" cy="2848433"/>
            <a:chOff x="0" y="0"/>
            <a:chExt cx="816655" cy="696404"/>
          </a:xfrm>
        </p:grpSpPr>
        <p:sp>
          <p:nvSpPr>
            <p:cNvPr name="Freeform 19" id="19"/>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4"/>
              <a:stretch>
                <a:fillRect l="-14848" t="0" r="-14848" b="0"/>
              </a:stretch>
            </a:blipFill>
            <a:ln w="38100" cap="rnd">
              <a:solidFill>
                <a:srgbClr val="2E2D2D"/>
              </a:solidFill>
              <a:prstDash val="solid"/>
              <a:round/>
            </a:ln>
          </p:spPr>
        </p:sp>
      </p:grpSp>
      <p:grpSp>
        <p:nvGrpSpPr>
          <p:cNvPr name="Group 20" id="20"/>
          <p:cNvGrpSpPr/>
          <p:nvPr/>
        </p:nvGrpSpPr>
        <p:grpSpPr>
          <a:xfrm rot="0">
            <a:off x="6273127" y="5383793"/>
            <a:ext cx="3340285" cy="2848433"/>
            <a:chOff x="0" y="0"/>
            <a:chExt cx="925382" cy="789121"/>
          </a:xfrm>
        </p:grpSpPr>
        <p:sp>
          <p:nvSpPr>
            <p:cNvPr name="Freeform 21" id="21"/>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22" id="22"/>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094714" y="5383793"/>
            <a:ext cx="3340285" cy="2848433"/>
            <a:chOff x="0" y="0"/>
            <a:chExt cx="925382" cy="789121"/>
          </a:xfrm>
        </p:grpSpPr>
        <p:sp>
          <p:nvSpPr>
            <p:cNvPr name="Freeform 24" id="24"/>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25" id="25"/>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150184" y="5272088"/>
            <a:ext cx="3340285" cy="2848433"/>
            <a:chOff x="0" y="0"/>
            <a:chExt cx="816655" cy="696404"/>
          </a:xfrm>
        </p:grpSpPr>
        <p:sp>
          <p:nvSpPr>
            <p:cNvPr name="Freeform 27" id="27"/>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5"/>
              <a:stretch>
                <a:fillRect l="-13996" t="0" r="-13996" b="0"/>
              </a:stretch>
            </a:blipFill>
            <a:ln w="38100" cap="rnd">
              <a:solidFill>
                <a:srgbClr val="2E2D2D"/>
              </a:solidFill>
              <a:prstDash val="solid"/>
              <a:round/>
            </a:ln>
          </p:spPr>
        </p:sp>
      </p:grpSp>
      <p:grpSp>
        <p:nvGrpSpPr>
          <p:cNvPr name="Group 28" id="28"/>
          <p:cNvGrpSpPr/>
          <p:nvPr/>
        </p:nvGrpSpPr>
        <p:grpSpPr>
          <a:xfrm rot="0">
            <a:off x="9972759" y="5272088"/>
            <a:ext cx="3340285" cy="2848433"/>
            <a:chOff x="0" y="0"/>
            <a:chExt cx="816655" cy="696404"/>
          </a:xfrm>
        </p:grpSpPr>
        <p:sp>
          <p:nvSpPr>
            <p:cNvPr name="Freeform 29" id="29"/>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6"/>
              <a:stretch>
                <a:fillRect l="-13996" t="0" r="-13996" b="0"/>
              </a:stretch>
            </a:blipFill>
            <a:ln w="38100" cap="rnd">
              <a:solidFill>
                <a:srgbClr val="2E2D2D"/>
              </a:solidFill>
              <a:prstDash val="solid"/>
              <a:round/>
            </a:ln>
          </p:spPr>
        </p:sp>
      </p:grpSp>
      <p:grpSp>
        <p:nvGrpSpPr>
          <p:cNvPr name="Group 30" id="30"/>
          <p:cNvGrpSpPr/>
          <p:nvPr/>
        </p:nvGrpSpPr>
        <p:grpSpPr>
          <a:xfrm rot="0">
            <a:off x="13908932" y="5402507"/>
            <a:ext cx="3340285" cy="2848433"/>
            <a:chOff x="0" y="0"/>
            <a:chExt cx="925382" cy="789121"/>
          </a:xfrm>
        </p:grpSpPr>
        <p:sp>
          <p:nvSpPr>
            <p:cNvPr name="Freeform 31" id="31"/>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32" id="32"/>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3785989" y="5290801"/>
            <a:ext cx="3340285" cy="2848433"/>
            <a:chOff x="0" y="0"/>
            <a:chExt cx="816655" cy="696404"/>
          </a:xfrm>
        </p:grpSpPr>
        <p:sp>
          <p:nvSpPr>
            <p:cNvPr name="Freeform 34" id="34"/>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7"/>
              <a:stretch>
                <a:fillRect l="-13996" t="0" r="-13996" b="0"/>
              </a:stretch>
            </a:blipFill>
            <a:ln w="38100" cap="rnd">
              <a:solidFill>
                <a:srgbClr val="2E2D2D"/>
              </a:solidFill>
              <a:prstDash val="solid"/>
              <a:round/>
            </a:ln>
          </p:spPr>
        </p:sp>
      </p:grpSp>
      <p:sp>
        <p:nvSpPr>
          <p:cNvPr name="Freeform 35" id="35"/>
          <p:cNvSpPr/>
          <p:nvPr/>
        </p:nvSpPr>
        <p:spPr>
          <a:xfrm flipH="false" flipV="false" rot="0">
            <a:off x="1028700" y="5143500"/>
            <a:ext cx="3744468" cy="4114800"/>
          </a:xfrm>
          <a:custGeom>
            <a:avLst/>
            <a:gdLst/>
            <a:ahLst/>
            <a:cxnLst/>
            <a:rect r="r" b="b" t="t" l="l"/>
            <a:pathLst>
              <a:path h="4114800" w="3744468">
                <a:moveTo>
                  <a:pt x="0" y="0"/>
                </a:moveTo>
                <a:lnTo>
                  <a:pt x="3744468" y="0"/>
                </a:lnTo>
                <a:lnTo>
                  <a:pt x="374446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6" id="36"/>
          <p:cNvSpPr txBox="true"/>
          <p:nvPr/>
        </p:nvSpPr>
        <p:spPr>
          <a:xfrm rot="0">
            <a:off x="1028700" y="638286"/>
            <a:ext cx="4095946" cy="1708151"/>
          </a:xfrm>
          <a:prstGeom prst="rect">
            <a:avLst/>
          </a:prstGeom>
        </p:spPr>
        <p:txBody>
          <a:bodyPr anchor="t" rtlCol="false" tIns="0" lIns="0" bIns="0" rIns="0">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name="TextBox 37" id="37"/>
          <p:cNvSpPr txBox="true"/>
          <p:nvPr/>
        </p:nvSpPr>
        <p:spPr>
          <a:xfrm rot="0">
            <a:off x="1028700" y="2605088"/>
            <a:ext cx="3699077" cy="1981200"/>
          </a:xfrm>
          <a:prstGeom prst="rect">
            <a:avLst/>
          </a:prstGeom>
        </p:spPr>
        <p:txBody>
          <a:bodyPr anchor="t" rtlCol="false" tIns="0" lIns="0" bIns="0" rIns="0">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For each of the following examples, identify the correct AI components used:</a:t>
            </a:r>
          </a:p>
        </p:txBody>
      </p:sp>
      <p:sp>
        <p:nvSpPr>
          <p:cNvPr name="TextBox 38" id="38"/>
          <p:cNvSpPr txBox="true"/>
          <p:nvPr/>
        </p:nvSpPr>
        <p:spPr>
          <a:xfrm rot="0">
            <a:off x="6150184" y="4079558"/>
            <a:ext cx="3448490" cy="621030"/>
          </a:xfrm>
          <a:prstGeom prst="rect">
            <a:avLst/>
          </a:prstGeom>
        </p:spPr>
        <p:txBody>
          <a:bodyPr anchor="t" rtlCol="false" tIns="0" lIns="0" bIns="0" rIns="0">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helps self-driving cars identify pedestrians crossing the road.</a:t>
            </a:r>
          </a:p>
        </p:txBody>
      </p:sp>
      <p:sp>
        <p:nvSpPr>
          <p:cNvPr name="TextBox 39" id="39"/>
          <p:cNvSpPr txBox="true"/>
          <p:nvPr/>
        </p:nvSpPr>
        <p:spPr>
          <a:xfrm rot="0">
            <a:off x="6147470" y="8459561"/>
            <a:ext cx="3448490" cy="935355"/>
          </a:xfrm>
          <a:prstGeom prst="rect">
            <a:avLst/>
          </a:prstGeom>
        </p:spPr>
        <p:txBody>
          <a:bodyPr anchor="t" rtlCol="false" tIns="0" lIns="0" bIns="0" rIns="0">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uses a step-by-step process to calculate the fastest route for food delivery.</a:t>
            </a:r>
          </a:p>
        </p:txBody>
      </p:sp>
      <p:sp>
        <p:nvSpPr>
          <p:cNvPr name="TextBox 40" id="40"/>
          <p:cNvSpPr txBox="true"/>
          <p:nvPr/>
        </p:nvSpPr>
        <p:spPr>
          <a:xfrm rot="0">
            <a:off x="13796073" y="4079558"/>
            <a:ext cx="3448490" cy="621030"/>
          </a:xfrm>
          <a:prstGeom prst="rect">
            <a:avLst/>
          </a:prstGeom>
        </p:spPr>
        <p:txBody>
          <a:bodyPr anchor="t" rtlCol="false" tIns="0" lIns="0" bIns="0" rIns="0">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needs thousands of medical records to predict health risks.</a:t>
            </a:r>
          </a:p>
        </p:txBody>
      </p:sp>
      <p:sp>
        <p:nvSpPr>
          <p:cNvPr name="TextBox 41" id="41"/>
          <p:cNvSpPr txBox="true"/>
          <p:nvPr/>
        </p:nvSpPr>
        <p:spPr>
          <a:xfrm rot="0">
            <a:off x="9973128" y="4079558"/>
            <a:ext cx="3448490" cy="935355"/>
          </a:xfrm>
          <a:prstGeom prst="rect">
            <a:avLst/>
          </a:prstGeom>
        </p:spPr>
        <p:txBody>
          <a:bodyPr anchor="t" rtlCol="false" tIns="0" lIns="0" bIns="0" rIns="0">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interprets spoken commands, like "Set an alarm for 7 AM," and carries them out accurately.</a:t>
            </a:r>
          </a:p>
        </p:txBody>
      </p:sp>
      <p:sp>
        <p:nvSpPr>
          <p:cNvPr name="TextBox 42" id="42"/>
          <p:cNvSpPr txBox="true"/>
          <p:nvPr/>
        </p:nvSpPr>
        <p:spPr>
          <a:xfrm rot="0">
            <a:off x="9966729" y="8459561"/>
            <a:ext cx="3448490" cy="935355"/>
          </a:xfrm>
          <a:prstGeom prst="rect">
            <a:avLst/>
          </a:prstGeom>
        </p:spPr>
        <p:txBody>
          <a:bodyPr anchor="t" rtlCol="false" tIns="0" lIns="0" bIns="0" rIns="0">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improves at identifying spam emails by learning from examples of spam and non-spam emails.</a:t>
            </a:r>
          </a:p>
        </p:txBody>
      </p:sp>
      <p:sp>
        <p:nvSpPr>
          <p:cNvPr name="TextBox 43" id="43"/>
          <p:cNvSpPr txBox="true"/>
          <p:nvPr/>
        </p:nvSpPr>
        <p:spPr>
          <a:xfrm rot="0">
            <a:off x="13785989" y="8459561"/>
            <a:ext cx="3448490" cy="935355"/>
          </a:xfrm>
          <a:prstGeom prst="rect">
            <a:avLst/>
          </a:prstGeom>
        </p:spPr>
        <p:txBody>
          <a:bodyPr anchor="t" rtlCol="false" tIns="0" lIns="0" bIns="0" rIns="0">
            <a:spAutoFit/>
          </a:bodyPr>
          <a:lstStyle/>
          <a:p>
            <a:pPr algn="ctr">
              <a:lnSpc>
                <a:spcPts val="2520"/>
              </a:lnSpc>
              <a:spcBef>
                <a:spcPct val="0"/>
              </a:spcBef>
            </a:pPr>
            <a:r>
              <a:rPr lang="en-US" sz="1800">
                <a:solidFill>
                  <a:srgbClr val="2E2D2D"/>
                </a:solidFill>
                <a:latin typeface="Glacial Indifference"/>
                <a:ea typeface="Glacial Indifference"/>
                <a:cs typeface="Glacial Indifference"/>
                <a:sym typeface="Glacial Indifference"/>
              </a:rPr>
              <a:t>AI evaluates millions of potential strategies to make the best choices during a chess game.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6255675" y="1013146"/>
            <a:ext cx="3340285" cy="2848433"/>
            <a:chOff x="0" y="0"/>
            <a:chExt cx="925382" cy="789121"/>
          </a:xfrm>
        </p:grpSpPr>
        <p:sp>
          <p:nvSpPr>
            <p:cNvPr name="Freeform 3" id="3"/>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097429" y="1013146"/>
            <a:ext cx="3340285" cy="2848433"/>
            <a:chOff x="0" y="0"/>
            <a:chExt cx="925382" cy="789121"/>
          </a:xfrm>
        </p:grpSpPr>
        <p:sp>
          <p:nvSpPr>
            <p:cNvPr name="Freeform 6" id="6"/>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919015" y="1013146"/>
            <a:ext cx="3340285" cy="2848433"/>
            <a:chOff x="0" y="0"/>
            <a:chExt cx="925382" cy="789121"/>
          </a:xfrm>
        </p:grpSpPr>
        <p:sp>
          <p:nvSpPr>
            <p:cNvPr name="Freeform 9" id="9"/>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10" id="10"/>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797060" y="901440"/>
            <a:ext cx="3340285" cy="2848433"/>
            <a:chOff x="0" y="0"/>
            <a:chExt cx="816655" cy="696404"/>
          </a:xfrm>
        </p:grpSpPr>
        <p:sp>
          <p:nvSpPr>
            <p:cNvPr name="Freeform 12" id="12"/>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2"/>
              <a:stretch>
                <a:fillRect l="-10694" t="0" r="-10694" b="0"/>
              </a:stretch>
            </a:blipFill>
            <a:ln w="38100" cap="rnd">
              <a:solidFill>
                <a:srgbClr val="2E2D2D"/>
              </a:solidFill>
              <a:prstDash val="solid"/>
              <a:round/>
            </a:ln>
          </p:spPr>
        </p:sp>
      </p:grpSp>
      <p:grpSp>
        <p:nvGrpSpPr>
          <p:cNvPr name="Group 13" id="13"/>
          <p:cNvGrpSpPr/>
          <p:nvPr/>
        </p:nvGrpSpPr>
        <p:grpSpPr>
          <a:xfrm rot="0">
            <a:off x="0" y="37426"/>
            <a:ext cx="5548342" cy="10249574"/>
            <a:chOff x="0" y="0"/>
            <a:chExt cx="1126658" cy="2081300"/>
          </a:xfrm>
        </p:grpSpPr>
        <p:sp>
          <p:nvSpPr>
            <p:cNvPr name="Freeform 14" id="14"/>
            <p:cNvSpPr/>
            <p:nvPr/>
          </p:nvSpPr>
          <p:spPr>
            <a:xfrm flipH="false" flipV="false" rot="0">
              <a:off x="0" y="0"/>
              <a:ext cx="1126658" cy="2081300"/>
            </a:xfrm>
            <a:custGeom>
              <a:avLst/>
              <a:gdLst/>
              <a:ahLst/>
              <a:cxnLst/>
              <a:rect r="r" b="b" t="t" l="l"/>
              <a:pathLst>
                <a:path h="2081300" w="1126658">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sp>
        <p:sp>
          <p:nvSpPr>
            <p:cNvPr name="TextBox 15" id="15"/>
            <p:cNvSpPr txBox="true"/>
            <p:nvPr/>
          </p:nvSpPr>
          <p:spPr>
            <a:xfrm>
              <a:off x="0" y="-38100"/>
              <a:ext cx="1126658" cy="21194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150184" y="901440"/>
            <a:ext cx="3340285" cy="2848433"/>
            <a:chOff x="0" y="0"/>
            <a:chExt cx="816655" cy="696404"/>
          </a:xfrm>
        </p:grpSpPr>
        <p:sp>
          <p:nvSpPr>
            <p:cNvPr name="Freeform 17" id="17"/>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3"/>
              <a:stretch>
                <a:fillRect l="-14848" t="0" r="-14848" b="0"/>
              </a:stretch>
            </a:blipFill>
            <a:ln w="38100" cap="rnd">
              <a:solidFill>
                <a:srgbClr val="2E2D2D"/>
              </a:solidFill>
              <a:prstDash val="solid"/>
              <a:round/>
            </a:ln>
          </p:spPr>
        </p:sp>
      </p:grpSp>
      <p:grpSp>
        <p:nvGrpSpPr>
          <p:cNvPr name="Group 18" id="18"/>
          <p:cNvGrpSpPr/>
          <p:nvPr/>
        </p:nvGrpSpPr>
        <p:grpSpPr>
          <a:xfrm rot="0">
            <a:off x="6273127" y="5383793"/>
            <a:ext cx="3340285" cy="2848433"/>
            <a:chOff x="0" y="0"/>
            <a:chExt cx="925382" cy="789121"/>
          </a:xfrm>
        </p:grpSpPr>
        <p:sp>
          <p:nvSpPr>
            <p:cNvPr name="Freeform 19" id="19"/>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20" id="20"/>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094714" y="5383793"/>
            <a:ext cx="3340285" cy="2848433"/>
            <a:chOff x="0" y="0"/>
            <a:chExt cx="925382" cy="789121"/>
          </a:xfrm>
        </p:grpSpPr>
        <p:sp>
          <p:nvSpPr>
            <p:cNvPr name="Freeform 22" id="22"/>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23" id="23"/>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150184" y="5272088"/>
            <a:ext cx="3340285" cy="2848433"/>
            <a:chOff x="0" y="0"/>
            <a:chExt cx="816655" cy="696404"/>
          </a:xfrm>
        </p:grpSpPr>
        <p:sp>
          <p:nvSpPr>
            <p:cNvPr name="Freeform 25" id="25"/>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4"/>
              <a:stretch>
                <a:fillRect l="-13996" t="0" r="-13996" b="0"/>
              </a:stretch>
            </a:blipFill>
            <a:ln w="38100" cap="rnd">
              <a:solidFill>
                <a:srgbClr val="2E2D2D"/>
              </a:solidFill>
              <a:prstDash val="solid"/>
              <a:round/>
            </a:ln>
          </p:spPr>
        </p:sp>
      </p:grpSp>
      <p:grpSp>
        <p:nvGrpSpPr>
          <p:cNvPr name="Group 26" id="26"/>
          <p:cNvGrpSpPr/>
          <p:nvPr/>
        </p:nvGrpSpPr>
        <p:grpSpPr>
          <a:xfrm rot="0">
            <a:off x="9972759" y="5272088"/>
            <a:ext cx="3340285" cy="2848433"/>
            <a:chOff x="0" y="0"/>
            <a:chExt cx="816655" cy="696404"/>
          </a:xfrm>
        </p:grpSpPr>
        <p:sp>
          <p:nvSpPr>
            <p:cNvPr name="Freeform 27" id="27"/>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5"/>
              <a:stretch>
                <a:fillRect l="-13996" t="0" r="-13996" b="0"/>
              </a:stretch>
            </a:blipFill>
            <a:ln w="38100" cap="rnd">
              <a:solidFill>
                <a:srgbClr val="2E2D2D"/>
              </a:solidFill>
              <a:prstDash val="solid"/>
              <a:round/>
            </a:ln>
          </p:spPr>
        </p:sp>
      </p:grpSp>
      <p:grpSp>
        <p:nvGrpSpPr>
          <p:cNvPr name="Group 28" id="28"/>
          <p:cNvGrpSpPr/>
          <p:nvPr/>
        </p:nvGrpSpPr>
        <p:grpSpPr>
          <a:xfrm rot="0">
            <a:off x="13908932" y="5402507"/>
            <a:ext cx="3340285" cy="2848433"/>
            <a:chOff x="0" y="0"/>
            <a:chExt cx="925382" cy="789121"/>
          </a:xfrm>
        </p:grpSpPr>
        <p:sp>
          <p:nvSpPr>
            <p:cNvPr name="Freeform 29" id="29"/>
            <p:cNvSpPr/>
            <p:nvPr/>
          </p:nvSpPr>
          <p:spPr>
            <a:xfrm flipH="false" flipV="false" rot="0">
              <a:off x="0" y="0"/>
              <a:ext cx="925382" cy="789121"/>
            </a:xfrm>
            <a:custGeom>
              <a:avLst/>
              <a:gdLst/>
              <a:ahLst/>
              <a:cxnLst/>
              <a:rect r="r" b="b" t="t" l="l"/>
              <a:pathLst>
                <a:path h="789121" w="925382">
                  <a:moveTo>
                    <a:pt x="92710" y="0"/>
                  </a:moveTo>
                  <a:lnTo>
                    <a:pt x="832673" y="0"/>
                  </a:lnTo>
                  <a:cubicBezTo>
                    <a:pt x="883875" y="0"/>
                    <a:pt x="925382" y="41508"/>
                    <a:pt x="925382" y="92710"/>
                  </a:cubicBezTo>
                  <a:lnTo>
                    <a:pt x="925382" y="696411"/>
                  </a:lnTo>
                  <a:cubicBezTo>
                    <a:pt x="925382" y="747614"/>
                    <a:pt x="883875" y="789121"/>
                    <a:pt x="832673" y="789121"/>
                  </a:cubicBezTo>
                  <a:lnTo>
                    <a:pt x="92710" y="789121"/>
                  </a:lnTo>
                  <a:cubicBezTo>
                    <a:pt x="41508" y="789121"/>
                    <a:pt x="0" y="747614"/>
                    <a:pt x="0" y="696411"/>
                  </a:cubicBezTo>
                  <a:lnTo>
                    <a:pt x="0" y="92710"/>
                  </a:lnTo>
                  <a:cubicBezTo>
                    <a:pt x="0" y="41508"/>
                    <a:pt x="41508" y="0"/>
                    <a:pt x="92710" y="0"/>
                  </a:cubicBezTo>
                  <a:close/>
                </a:path>
              </a:pathLst>
            </a:custGeom>
            <a:solidFill>
              <a:srgbClr val="FAB574"/>
            </a:solidFill>
            <a:ln w="38100" cap="rnd">
              <a:solidFill>
                <a:srgbClr val="2E2D2D"/>
              </a:solidFill>
              <a:prstDash val="solid"/>
              <a:round/>
            </a:ln>
          </p:spPr>
        </p:sp>
        <p:sp>
          <p:nvSpPr>
            <p:cNvPr name="TextBox 30" id="30"/>
            <p:cNvSpPr txBox="true"/>
            <p:nvPr/>
          </p:nvSpPr>
          <p:spPr>
            <a:xfrm>
              <a:off x="0" y="-38100"/>
              <a:ext cx="925382" cy="827221"/>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3785989" y="5290801"/>
            <a:ext cx="3340285" cy="2848433"/>
            <a:chOff x="0" y="0"/>
            <a:chExt cx="816655" cy="696404"/>
          </a:xfrm>
        </p:grpSpPr>
        <p:sp>
          <p:nvSpPr>
            <p:cNvPr name="Freeform 32" id="32"/>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6"/>
              <a:stretch>
                <a:fillRect l="-13996" t="0" r="-13996" b="0"/>
              </a:stretch>
            </a:blipFill>
            <a:ln w="38100" cap="rnd">
              <a:solidFill>
                <a:srgbClr val="2E2D2D"/>
              </a:solidFill>
              <a:prstDash val="solid"/>
              <a:round/>
            </a:ln>
          </p:spPr>
        </p:sp>
      </p:grpSp>
      <p:sp>
        <p:nvSpPr>
          <p:cNvPr name="Freeform 33" id="33"/>
          <p:cNvSpPr/>
          <p:nvPr/>
        </p:nvSpPr>
        <p:spPr>
          <a:xfrm flipH="false" flipV="false" rot="0">
            <a:off x="1028700" y="5143500"/>
            <a:ext cx="3744468" cy="4114800"/>
          </a:xfrm>
          <a:custGeom>
            <a:avLst/>
            <a:gdLst/>
            <a:ahLst/>
            <a:cxnLst/>
            <a:rect r="r" b="b" t="t" l="l"/>
            <a:pathLst>
              <a:path h="4114800" w="3744468">
                <a:moveTo>
                  <a:pt x="0" y="0"/>
                </a:moveTo>
                <a:lnTo>
                  <a:pt x="3744468" y="0"/>
                </a:lnTo>
                <a:lnTo>
                  <a:pt x="37444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4" id="34"/>
          <p:cNvSpPr txBox="true"/>
          <p:nvPr/>
        </p:nvSpPr>
        <p:spPr>
          <a:xfrm rot="0">
            <a:off x="1028700" y="638286"/>
            <a:ext cx="4095946" cy="1708151"/>
          </a:xfrm>
          <a:prstGeom prst="rect">
            <a:avLst/>
          </a:prstGeom>
        </p:spPr>
        <p:txBody>
          <a:bodyPr anchor="t" rtlCol="false" tIns="0" lIns="0" bIns="0" rIns="0">
            <a:spAutoFit/>
          </a:bodyPr>
          <a:lstStyle/>
          <a:p>
            <a:pPr algn="l">
              <a:lnSpc>
                <a:spcPts val="13999"/>
              </a:lnSpc>
            </a:pPr>
            <a:r>
              <a:rPr lang="en-US" sz="9999">
                <a:solidFill>
                  <a:srgbClr val="F1F5F8"/>
                </a:solidFill>
                <a:latin typeface="Squada One"/>
                <a:ea typeface="Squada One"/>
                <a:cs typeface="Squada One"/>
                <a:sym typeface="Squada One"/>
              </a:rPr>
              <a:t>Answers</a:t>
            </a:r>
          </a:p>
        </p:txBody>
      </p:sp>
      <p:sp>
        <p:nvSpPr>
          <p:cNvPr name="TextBox 35" id="35"/>
          <p:cNvSpPr txBox="true"/>
          <p:nvPr/>
        </p:nvSpPr>
        <p:spPr>
          <a:xfrm rot="0">
            <a:off x="1028700" y="2605088"/>
            <a:ext cx="3699077" cy="1981200"/>
          </a:xfrm>
          <a:prstGeom prst="rect">
            <a:avLst/>
          </a:prstGeom>
        </p:spPr>
        <p:txBody>
          <a:bodyPr anchor="t" rtlCol="false" tIns="0" lIns="0" bIns="0" rIns="0">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For each of the following examples, identify the correct AI components used:</a:t>
            </a:r>
          </a:p>
        </p:txBody>
      </p:sp>
      <p:sp>
        <p:nvSpPr>
          <p:cNvPr name="TextBox 36" id="36"/>
          <p:cNvSpPr txBox="true"/>
          <p:nvPr/>
        </p:nvSpPr>
        <p:spPr>
          <a:xfrm rot="0">
            <a:off x="6150184" y="4270058"/>
            <a:ext cx="3448490" cy="415290"/>
          </a:xfrm>
          <a:prstGeom prst="rect">
            <a:avLst/>
          </a:prstGeom>
        </p:spPr>
        <p:txBody>
          <a:bodyPr anchor="t" rtlCol="false" tIns="0" lIns="0" bIns="0" rIns="0">
            <a:spAutoFit/>
          </a:bodyPr>
          <a:lstStyle/>
          <a:p>
            <a:pPr algn="ctr">
              <a:lnSpc>
                <a:spcPts val="3359"/>
              </a:lnSpc>
              <a:spcBef>
                <a:spcPct val="0"/>
              </a:spcBef>
            </a:pPr>
            <a:r>
              <a:rPr lang="en-US" b="true" sz="2399">
                <a:solidFill>
                  <a:srgbClr val="2E2D2D"/>
                </a:solidFill>
                <a:latin typeface="Glacial Indifference Bold"/>
                <a:ea typeface="Glacial Indifference Bold"/>
                <a:cs typeface="Glacial Indifference Bold"/>
                <a:sym typeface="Glacial Indifference Bold"/>
              </a:rPr>
              <a:t>Computer Vision</a:t>
            </a:r>
          </a:p>
        </p:txBody>
      </p:sp>
      <p:sp>
        <p:nvSpPr>
          <p:cNvPr name="TextBox 37" id="37"/>
          <p:cNvSpPr txBox="true"/>
          <p:nvPr/>
        </p:nvSpPr>
        <p:spPr>
          <a:xfrm rot="0">
            <a:off x="6147470" y="8650061"/>
            <a:ext cx="3448490" cy="415290"/>
          </a:xfrm>
          <a:prstGeom prst="rect">
            <a:avLst/>
          </a:prstGeom>
        </p:spPr>
        <p:txBody>
          <a:bodyPr anchor="t" rtlCol="false" tIns="0" lIns="0" bIns="0" rIns="0">
            <a:spAutoFit/>
          </a:bodyPr>
          <a:lstStyle/>
          <a:p>
            <a:pPr algn="ctr">
              <a:lnSpc>
                <a:spcPts val="3359"/>
              </a:lnSpc>
              <a:spcBef>
                <a:spcPct val="0"/>
              </a:spcBef>
            </a:pPr>
            <a:r>
              <a:rPr lang="en-US" b="true" sz="2399">
                <a:solidFill>
                  <a:srgbClr val="2E2D2D"/>
                </a:solidFill>
                <a:latin typeface="Glacial Indifference Bold"/>
                <a:ea typeface="Glacial Indifference Bold"/>
                <a:cs typeface="Glacial Indifference Bold"/>
                <a:sym typeface="Glacial Indifference Bold"/>
              </a:rPr>
              <a:t>Algorithm</a:t>
            </a:r>
          </a:p>
        </p:txBody>
      </p:sp>
      <p:sp>
        <p:nvSpPr>
          <p:cNvPr name="TextBox 38" id="38"/>
          <p:cNvSpPr txBox="true"/>
          <p:nvPr/>
        </p:nvSpPr>
        <p:spPr>
          <a:xfrm rot="0">
            <a:off x="13796073" y="4270058"/>
            <a:ext cx="3448490" cy="415290"/>
          </a:xfrm>
          <a:prstGeom prst="rect">
            <a:avLst/>
          </a:prstGeom>
        </p:spPr>
        <p:txBody>
          <a:bodyPr anchor="t" rtlCol="false" tIns="0" lIns="0" bIns="0" rIns="0">
            <a:spAutoFit/>
          </a:bodyPr>
          <a:lstStyle/>
          <a:p>
            <a:pPr algn="ctr">
              <a:lnSpc>
                <a:spcPts val="3359"/>
              </a:lnSpc>
              <a:spcBef>
                <a:spcPct val="0"/>
              </a:spcBef>
            </a:pPr>
            <a:r>
              <a:rPr lang="en-US" b="true" sz="2399">
                <a:solidFill>
                  <a:srgbClr val="2E2D2D"/>
                </a:solidFill>
                <a:latin typeface="Glacial Indifference Bold"/>
                <a:ea typeface="Glacial Indifference Bold"/>
                <a:cs typeface="Glacial Indifference Bold"/>
                <a:sym typeface="Glacial Indifference Bold"/>
              </a:rPr>
              <a:t>Data</a:t>
            </a:r>
          </a:p>
        </p:txBody>
      </p:sp>
      <p:sp>
        <p:nvSpPr>
          <p:cNvPr name="TextBox 39" id="39"/>
          <p:cNvSpPr txBox="true"/>
          <p:nvPr/>
        </p:nvSpPr>
        <p:spPr>
          <a:xfrm rot="0">
            <a:off x="9973128" y="4060508"/>
            <a:ext cx="3448490" cy="834390"/>
          </a:xfrm>
          <a:prstGeom prst="rect">
            <a:avLst/>
          </a:prstGeom>
        </p:spPr>
        <p:txBody>
          <a:bodyPr anchor="t" rtlCol="false" tIns="0" lIns="0" bIns="0" rIns="0">
            <a:spAutoFit/>
          </a:bodyPr>
          <a:lstStyle/>
          <a:p>
            <a:pPr algn="ctr">
              <a:lnSpc>
                <a:spcPts val="3359"/>
              </a:lnSpc>
              <a:spcBef>
                <a:spcPct val="0"/>
              </a:spcBef>
            </a:pPr>
            <a:r>
              <a:rPr lang="en-US" b="true" sz="2399">
                <a:solidFill>
                  <a:srgbClr val="2E2D2D"/>
                </a:solidFill>
                <a:latin typeface="Glacial Indifference Bold"/>
                <a:ea typeface="Glacial Indifference Bold"/>
                <a:cs typeface="Glacial Indifference Bold"/>
                <a:sym typeface="Glacial Indifference Bold"/>
              </a:rPr>
              <a:t>Natural Language Processing</a:t>
            </a:r>
          </a:p>
        </p:txBody>
      </p:sp>
      <p:sp>
        <p:nvSpPr>
          <p:cNvPr name="TextBox 40" id="40"/>
          <p:cNvSpPr txBox="true"/>
          <p:nvPr/>
        </p:nvSpPr>
        <p:spPr>
          <a:xfrm rot="0">
            <a:off x="9966729" y="8650061"/>
            <a:ext cx="3448490" cy="415290"/>
          </a:xfrm>
          <a:prstGeom prst="rect">
            <a:avLst/>
          </a:prstGeom>
        </p:spPr>
        <p:txBody>
          <a:bodyPr anchor="t" rtlCol="false" tIns="0" lIns="0" bIns="0" rIns="0">
            <a:spAutoFit/>
          </a:bodyPr>
          <a:lstStyle/>
          <a:p>
            <a:pPr algn="ctr">
              <a:lnSpc>
                <a:spcPts val="3359"/>
              </a:lnSpc>
              <a:spcBef>
                <a:spcPct val="0"/>
              </a:spcBef>
            </a:pPr>
            <a:r>
              <a:rPr lang="en-US" b="true" sz="2399">
                <a:solidFill>
                  <a:srgbClr val="2E2D2D"/>
                </a:solidFill>
                <a:latin typeface="Glacial Indifference Bold"/>
                <a:ea typeface="Glacial Indifference Bold"/>
                <a:cs typeface="Glacial Indifference Bold"/>
                <a:sym typeface="Glacial Indifference Bold"/>
              </a:rPr>
              <a:t>Machine Learning</a:t>
            </a:r>
          </a:p>
        </p:txBody>
      </p:sp>
      <p:sp>
        <p:nvSpPr>
          <p:cNvPr name="TextBox 41" id="41"/>
          <p:cNvSpPr txBox="true"/>
          <p:nvPr/>
        </p:nvSpPr>
        <p:spPr>
          <a:xfrm rot="0">
            <a:off x="13785989" y="8440511"/>
            <a:ext cx="3448490" cy="834390"/>
          </a:xfrm>
          <a:prstGeom prst="rect">
            <a:avLst/>
          </a:prstGeom>
        </p:spPr>
        <p:txBody>
          <a:bodyPr anchor="t" rtlCol="false" tIns="0" lIns="0" bIns="0" rIns="0">
            <a:spAutoFit/>
          </a:bodyPr>
          <a:lstStyle/>
          <a:p>
            <a:pPr algn="ctr">
              <a:lnSpc>
                <a:spcPts val="3359"/>
              </a:lnSpc>
            </a:pPr>
            <a:r>
              <a:rPr lang="en-US" sz="2399" b="true">
                <a:solidFill>
                  <a:srgbClr val="2E2D2D"/>
                </a:solidFill>
                <a:latin typeface="Glacial Indifference Bold"/>
                <a:ea typeface="Glacial Indifference Bold"/>
                <a:cs typeface="Glacial Indifference Bold"/>
                <a:sym typeface="Glacial Indifference Bold"/>
              </a:rPr>
              <a:t>Reasoning and </a:t>
            </a:r>
          </a:p>
          <a:p>
            <a:pPr algn="ctr">
              <a:lnSpc>
                <a:spcPts val="3359"/>
              </a:lnSpc>
              <a:spcBef>
                <a:spcPct val="0"/>
              </a:spcBef>
            </a:pPr>
            <a:r>
              <a:rPr lang="en-US" b="true" sz="2399">
                <a:solidFill>
                  <a:srgbClr val="2E2D2D"/>
                </a:solidFill>
                <a:latin typeface="Glacial Indifference Bold"/>
                <a:ea typeface="Glacial Indifference Bold"/>
                <a:cs typeface="Glacial Indifference Bold"/>
                <a:sym typeface="Glacial Indifference Bold"/>
              </a:rPr>
              <a:t>Decision Making</a:t>
            </a:r>
          </a:p>
        </p:txBody>
      </p:sp>
      <p:grpSp>
        <p:nvGrpSpPr>
          <p:cNvPr name="Group 42" id="42"/>
          <p:cNvGrpSpPr/>
          <p:nvPr/>
        </p:nvGrpSpPr>
        <p:grpSpPr>
          <a:xfrm rot="0">
            <a:off x="9974486" y="901440"/>
            <a:ext cx="3340285" cy="2848433"/>
            <a:chOff x="0" y="0"/>
            <a:chExt cx="816655" cy="696404"/>
          </a:xfrm>
        </p:grpSpPr>
        <p:sp>
          <p:nvSpPr>
            <p:cNvPr name="Freeform 43" id="43"/>
            <p:cNvSpPr/>
            <p:nvPr/>
          </p:nvSpPr>
          <p:spPr>
            <a:xfrm flipH="false" flipV="false" rot="0">
              <a:off x="0" y="0"/>
              <a:ext cx="816655" cy="696404"/>
            </a:xfrm>
            <a:custGeom>
              <a:avLst/>
              <a:gdLst/>
              <a:ahLst/>
              <a:cxnLst/>
              <a:rect r="r" b="b" t="t" l="l"/>
              <a:pathLst>
                <a:path h="696404" w="816655">
                  <a:moveTo>
                    <a:pt x="92710" y="0"/>
                  </a:moveTo>
                  <a:lnTo>
                    <a:pt x="723945" y="0"/>
                  </a:lnTo>
                  <a:cubicBezTo>
                    <a:pt x="775147" y="0"/>
                    <a:pt x="816655" y="41508"/>
                    <a:pt x="816655" y="92710"/>
                  </a:cubicBezTo>
                  <a:lnTo>
                    <a:pt x="816655" y="603694"/>
                  </a:lnTo>
                  <a:cubicBezTo>
                    <a:pt x="816655" y="654896"/>
                    <a:pt x="775147" y="696404"/>
                    <a:pt x="723945" y="696404"/>
                  </a:cubicBezTo>
                  <a:lnTo>
                    <a:pt x="92710" y="696404"/>
                  </a:lnTo>
                  <a:cubicBezTo>
                    <a:pt x="41508" y="696404"/>
                    <a:pt x="0" y="654896"/>
                    <a:pt x="0" y="603694"/>
                  </a:cubicBezTo>
                  <a:lnTo>
                    <a:pt x="0" y="92710"/>
                  </a:lnTo>
                  <a:cubicBezTo>
                    <a:pt x="0" y="41508"/>
                    <a:pt x="41508" y="0"/>
                    <a:pt x="92710" y="0"/>
                  </a:cubicBezTo>
                  <a:close/>
                </a:path>
              </a:pathLst>
            </a:custGeom>
            <a:blipFill>
              <a:blip r:embed="rId9"/>
              <a:stretch>
                <a:fillRect l="-13876" t="0" r="-13876" b="0"/>
              </a:stretch>
            </a:blipFill>
            <a:ln w="38100" cap="rnd">
              <a:solidFill>
                <a:srgbClr val="2E2D2D"/>
              </a:solidFill>
              <a:prstDash val="solid"/>
              <a:round/>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B574"/>
        </a:solidFill>
      </p:bgPr>
    </p:bg>
    <p:spTree>
      <p:nvGrpSpPr>
        <p:cNvPr id="1" name=""/>
        <p:cNvGrpSpPr/>
        <p:nvPr/>
      </p:nvGrpSpPr>
      <p:grpSpPr>
        <a:xfrm>
          <a:off x="0" y="0"/>
          <a:ext cx="0" cy="0"/>
          <a:chOff x="0" y="0"/>
          <a:chExt cx="0" cy="0"/>
        </a:xfrm>
      </p:grpSpPr>
      <p:sp>
        <p:nvSpPr>
          <p:cNvPr name="Freeform 2" id="2"/>
          <p:cNvSpPr/>
          <p:nvPr/>
        </p:nvSpPr>
        <p:spPr>
          <a:xfrm flipH="false" flipV="false" rot="0">
            <a:off x="-1099523" y="-227291"/>
            <a:ext cx="6080671" cy="4834133"/>
          </a:xfrm>
          <a:custGeom>
            <a:avLst/>
            <a:gdLst/>
            <a:ahLst/>
            <a:cxnLst/>
            <a:rect r="r" b="b" t="t" l="l"/>
            <a:pathLst>
              <a:path h="4834133" w="6080671">
                <a:moveTo>
                  <a:pt x="0" y="0"/>
                </a:moveTo>
                <a:lnTo>
                  <a:pt x="6080671" y="0"/>
                </a:lnTo>
                <a:lnTo>
                  <a:pt x="6080671" y="4834133"/>
                </a:lnTo>
                <a:lnTo>
                  <a:pt x="0" y="483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23381" y="2300350"/>
            <a:ext cx="7441238" cy="1708151"/>
          </a:xfrm>
          <a:prstGeom prst="rect">
            <a:avLst/>
          </a:prstGeom>
        </p:spPr>
        <p:txBody>
          <a:bodyPr anchor="t" rtlCol="false" tIns="0" lIns="0" bIns="0" rIns="0">
            <a:spAutoFit/>
          </a:bodyPr>
          <a:lstStyle/>
          <a:p>
            <a:pPr algn="ctr">
              <a:lnSpc>
                <a:spcPts val="13999"/>
              </a:lnSpc>
            </a:pPr>
            <a:r>
              <a:rPr lang="en-US" sz="9999">
                <a:solidFill>
                  <a:srgbClr val="2E2D2D"/>
                </a:solidFill>
                <a:latin typeface="Squada One"/>
                <a:ea typeface="Squada One"/>
                <a:cs typeface="Squada One"/>
                <a:sym typeface="Squada One"/>
              </a:rPr>
              <a:t>How AI Learns</a:t>
            </a:r>
          </a:p>
        </p:txBody>
      </p:sp>
      <p:grpSp>
        <p:nvGrpSpPr>
          <p:cNvPr name="Group 4" id="4"/>
          <p:cNvGrpSpPr/>
          <p:nvPr/>
        </p:nvGrpSpPr>
        <p:grpSpPr>
          <a:xfrm rot="0">
            <a:off x="5165384" y="4572517"/>
            <a:ext cx="8100099" cy="3223633"/>
            <a:chOff x="0" y="0"/>
            <a:chExt cx="2133359" cy="849023"/>
          </a:xfrm>
        </p:grpSpPr>
        <p:sp>
          <p:nvSpPr>
            <p:cNvPr name="Freeform 5" id="5"/>
            <p:cNvSpPr/>
            <p:nvPr/>
          </p:nvSpPr>
          <p:spPr>
            <a:xfrm flipH="false" flipV="false" rot="0">
              <a:off x="0" y="0"/>
              <a:ext cx="2133359" cy="849023"/>
            </a:xfrm>
            <a:custGeom>
              <a:avLst/>
              <a:gdLst/>
              <a:ahLst/>
              <a:cxnLst/>
              <a:rect r="r" b="b" t="t" l="l"/>
              <a:pathLst>
                <a:path h="849023" w="2133359">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2E2D2D"/>
            </a:solidFill>
            <a:ln w="38100" cap="rnd">
              <a:solidFill>
                <a:srgbClr val="2E2D2D"/>
              </a:solidFill>
              <a:prstDash val="solid"/>
              <a:round/>
            </a:ln>
          </p:spPr>
        </p:sp>
        <p:sp>
          <p:nvSpPr>
            <p:cNvPr name="TextBox 6" id="6"/>
            <p:cNvSpPr txBox="true"/>
            <p:nvPr/>
          </p:nvSpPr>
          <p:spPr>
            <a:xfrm>
              <a:off x="0" y="-38100"/>
              <a:ext cx="2133359" cy="88712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5022517" y="4420117"/>
            <a:ext cx="8100099" cy="3223633"/>
            <a:chOff x="0" y="0"/>
            <a:chExt cx="2133359" cy="849023"/>
          </a:xfrm>
        </p:grpSpPr>
        <p:sp>
          <p:nvSpPr>
            <p:cNvPr name="Freeform 8" id="8"/>
            <p:cNvSpPr/>
            <p:nvPr/>
          </p:nvSpPr>
          <p:spPr>
            <a:xfrm flipH="false" flipV="false" rot="0">
              <a:off x="0" y="0"/>
              <a:ext cx="2133359" cy="849023"/>
            </a:xfrm>
            <a:custGeom>
              <a:avLst/>
              <a:gdLst/>
              <a:ahLst/>
              <a:cxnLst/>
              <a:rect r="r" b="b" t="t" l="l"/>
              <a:pathLst>
                <a:path h="849023" w="2133359">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sp>
        <p:sp>
          <p:nvSpPr>
            <p:cNvPr name="TextBox 9" id="9"/>
            <p:cNvSpPr txBox="true"/>
            <p:nvPr/>
          </p:nvSpPr>
          <p:spPr>
            <a:xfrm>
              <a:off x="0" y="-38100"/>
              <a:ext cx="2133359" cy="88712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865354" y="5203258"/>
            <a:ext cx="6414425" cy="1590675"/>
          </a:xfrm>
          <a:prstGeom prst="rect">
            <a:avLst/>
          </a:prstGeom>
        </p:spPr>
        <p:txBody>
          <a:bodyPr anchor="t" rtlCol="false" tIns="0" lIns="0" bIns="0" rIns="0">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learns through various methods, depending on the type of AI system. The three primary ways AI learns are...</a:t>
            </a:r>
          </a:p>
        </p:txBody>
      </p:sp>
      <p:sp>
        <p:nvSpPr>
          <p:cNvPr name="Freeform 11" id="11"/>
          <p:cNvSpPr/>
          <p:nvPr/>
        </p:nvSpPr>
        <p:spPr>
          <a:xfrm flipH="true" flipV="false" rot="0">
            <a:off x="13265483" y="5761473"/>
            <a:ext cx="6080671" cy="4834133"/>
          </a:xfrm>
          <a:custGeom>
            <a:avLst/>
            <a:gdLst/>
            <a:ahLst/>
            <a:cxnLst/>
            <a:rect r="r" b="b" t="t" l="l"/>
            <a:pathLst>
              <a:path h="4834133" w="6080671">
                <a:moveTo>
                  <a:pt x="6080671" y="0"/>
                </a:moveTo>
                <a:lnTo>
                  <a:pt x="0" y="0"/>
                </a:lnTo>
                <a:lnTo>
                  <a:pt x="0" y="4834133"/>
                </a:lnTo>
                <a:lnTo>
                  <a:pt x="6080671" y="4834133"/>
                </a:lnTo>
                <a:lnTo>
                  <a:pt x="60806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1181100" y="3335062"/>
            <a:ext cx="7577120" cy="5923238"/>
            <a:chOff x="0" y="0"/>
            <a:chExt cx="1995620" cy="1560030"/>
          </a:xfrm>
        </p:grpSpPr>
        <p:sp>
          <p:nvSpPr>
            <p:cNvPr name="Freeform 3" id="3"/>
            <p:cNvSpPr/>
            <p:nvPr/>
          </p:nvSpPr>
          <p:spPr>
            <a:xfrm flipH="false" flipV="false" rot="0">
              <a:off x="0" y="0"/>
              <a:ext cx="1995620" cy="1560030"/>
            </a:xfrm>
            <a:custGeom>
              <a:avLst/>
              <a:gdLst/>
              <a:ahLst/>
              <a:cxnLst/>
              <a:rect r="r" b="b" t="t" l="l"/>
              <a:pathLst>
                <a:path h="1560030" w="199562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1995620" cy="159813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182662"/>
            <a:ext cx="7577120" cy="5923238"/>
            <a:chOff x="0" y="0"/>
            <a:chExt cx="1995620" cy="1560030"/>
          </a:xfrm>
        </p:grpSpPr>
        <p:sp>
          <p:nvSpPr>
            <p:cNvPr name="Freeform 6" id="6"/>
            <p:cNvSpPr/>
            <p:nvPr/>
          </p:nvSpPr>
          <p:spPr>
            <a:xfrm flipH="false" flipV="false" rot="0">
              <a:off x="0" y="0"/>
              <a:ext cx="1995620" cy="1560030"/>
            </a:xfrm>
            <a:custGeom>
              <a:avLst/>
              <a:gdLst/>
              <a:ahLst/>
              <a:cxnLst/>
              <a:rect r="r" b="b" t="t" l="l"/>
              <a:pathLst>
                <a:path h="1560030" w="199562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sp>
        <p:sp>
          <p:nvSpPr>
            <p:cNvPr name="TextBox 7" id="7"/>
            <p:cNvSpPr txBox="true"/>
            <p:nvPr/>
          </p:nvSpPr>
          <p:spPr>
            <a:xfrm>
              <a:off x="0" y="-38100"/>
              <a:ext cx="1995620" cy="159813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299107" y="3308056"/>
            <a:ext cx="7960193" cy="5950244"/>
          </a:xfrm>
          <a:custGeom>
            <a:avLst/>
            <a:gdLst/>
            <a:ahLst/>
            <a:cxnLst/>
            <a:rect r="r" b="b" t="t" l="l"/>
            <a:pathLst>
              <a:path h="5950244" w="7960193">
                <a:moveTo>
                  <a:pt x="0" y="0"/>
                </a:moveTo>
                <a:lnTo>
                  <a:pt x="7960193" y="0"/>
                </a:lnTo>
                <a:lnTo>
                  <a:pt x="7960193" y="5950244"/>
                </a:lnTo>
                <a:lnTo>
                  <a:pt x="0" y="59502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66880" y="1219200"/>
            <a:ext cx="15464454" cy="1330324"/>
          </a:xfrm>
          <a:prstGeom prst="rect">
            <a:avLst/>
          </a:prstGeom>
        </p:spPr>
        <p:txBody>
          <a:bodyPr anchor="t" rtlCol="false" tIns="0" lIns="0" bIns="0" rIns="0">
            <a:spAutoFit/>
          </a:bodyPr>
          <a:lstStyle/>
          <a:p>
            <a:pPr algn="ctr">
              <a:lnSpc>
                <a:spcPts val="9999"/>
              </a:lnSpc>
            </a:pPr>
            <a:r>
              <a:rPr lang="en-US" sz="9999">
                <a:solidFill>
                  <a:srgbClr val="2E2D2D"/>
                </a:solidFill>
                <a:latin typeface="Squada One"/>
                <a:ea typeface="Squada One"/>
                <a:cs typeface="Squada One"/>
                <a:sym typeface="Squada One"/>
              </a:rPr>
              <a:t>Supervised Learning</a:t>
            </a:r>
          </a:p>
        </p:txBody>
      </p:sp>
      <p:sp>
        <p:nvSpPr>
          <p:cNvPr name="TextBox 10" id="10"/>
          <p:cNvSpPr txBox="true"/>
          <p:nvPr/>
        </p:nvSpPr>
        <p:spPr>
          <a:xfrm rot="0">
            <a:off x="1694518" y="3623550"/>
            <a:ext cx="6245484" cy="3209925"/>
          </a:xfrm>
          <a:prstGeom prst="rect">
            <a:avLst/>
          </a:prstGeom>
        </p:spPr>
        <p:txBody>
          <a:bodyPr anchor="t" rtlCol="false" tIns="0" lIns="0" bIns="0" rIns="0">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like being taught with a teacher who gives you the correct answers. </a:t>
            </a:r>
          </a:p>
          <a:p>
            <a:pPr algn="l">
              <a:lnSpc>
                <a:spcPts val="3600"/>
              </a:lnSpc>
            </a:pPr>
          </a:p>
          <a:p>
            <a:pPr algn="l">
              <a:lnSpc>
                <a:spcPts val="3600"/>
              </a:lnSpc>
            </a:pPr>
            <a:r>
              <a:rPr lang="en-US" sz="3000">
                <a:solidFill>
                  <a:srgbClr val="F1F5F8"/>
                </a:solidFill>
                <a:latin typeface="Glacial Indifference"/>
                <a:ea typeface="Glacial Indifference"/>
                <a:cs typeface="Glacial Indifference"/>
                <a:sym typeface="Glacial Indifference"/>
              </a:rPr>
              <a:t>The AI is given</a:t>
            </a:r>
            <a:r>
              <a:rPr lang="en-US" sz="3000" b="true">
                <a:solidFill>
                  <a:srgbClr val="F1F5F8"/>
                </a:solidFill>
                <a:latin typeface="Glacial Indifference Bold"/>
                <a:ea typeface="Glacial Indifference Bold"/>
                <a:cs typeface="Glacial Indifference Bold"/>
                <a:sym typeface="Glacial Indifference Bold"/>
              </a:rPr>
              <a:t> data with labels</a:t>
            </a:r>
            <a:r>
              <a:rPr lang="en-US" sz="3000">
                <a:solidFill>
                  <a:srgbClr val="F1F5F8"/>
                </a:solidFill>
                <a:latin typeface="Glacial Indifference"/>
                <a:ea typeface="Glacial Indifference"/>
                <a:cs typeface="Glacial Indifference"/>
                <a:sym typeface="Glacial Indifference"/>
              </a:rPr>
              <a:t> and learns to make predictions by finding patterns between them.</a:t>
            </a:r>
          </a:p>
        </p:txBody>
      </p:sp>
      <p:sp>
        <p:nvSpPr>
          <p:cNvPr name="TextBox 11" id="11"/>
          <p:cNvSpPr txBox="true"/>
          <p:nvPr/>
        </p:nvSpPr>
        <p:spPr>
          <a:xfrm rot="0">
            <a:off x="1694518" y="7274362"/>
            <a:ext cx="6245484" cy="1381125"/>
          </a:xfrm>
          <a:prstGeom prst="rect">
            <a:avLst/>
          </a:prstGeom>
        </p:spPr>
        <p:txBody>
          <a:bodyPr anchor="t" rtlCol="false" tIns="0" lIns="0" bIns="0" rIns="0">
            <a:spAutoFit/>
          </a:bodyPr>
          <a:lstStyle/>
          <a:p>
            <a:pPr algn="l">
              <a:lnSpc>
                <a:spcPts val="3600"/>
              </a:lnSpc>
            </a:pPr>
            <a:r>
              <a:rPr lang="en-US" sz="3000" i="true">
                <a:solidFill>
                  <a:srgbClr val="F1F5F8"/>
                </a:solidFill>
                <a:latin typeface="Glacial Indifference Italics"/>
                <a:ea typeface="Glacial Indifference Italics"/>
                <a:cs typeface="Glacial Indifference Italics"/>
                <a:sym typeface="Glacial Indifference Italics"/>
              </a:rPr>
              <a:t>E.g. Training an AI to recognise cats in images by feeding it thousands of pictures labelled as "cat" or "not cat."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6277634" y="1156150"/>
            <a:ext cx="1843184" cy="1829840"/>
            <a:chOff x="0" y="0"/>
            <a:chExt cx="610594" cy="606173"/>
          </a:xfrm>
        </p:grpSpPr>
        <p:sp>
          <p:nvSpPr>
            <p:cNvPr name="Freeform 3" id="3"/>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37426"/>
            <a:ext cx="5548342" cy="10249574"/>
            <a:chOff x="0" y="0"/>
            <a:chExt cx="1126658" cy="2081300"/>
          </a:xfrm>
        </p:grpSpPr>
        <p:sp>
          <p:nvSpPr>
            <p:cNvPr name="Freeform 6" id="6"/>
            <p:cNvSpPr/>
            <p:nvPr/>
          </p:nvSpPr>
          <p:spPr>
            <a:xfrm flipH="false" flipV="false" rot="0">
              <a:off x="0" y="0"/>
              <a:ext cx="1126658" cy="2081300"/>
            </a:xfrm>
            <a:custGeom>
              <a:avLst/>
              <a:gdLst/>
              <a:ahLst/>
              <a:cxnLst/>
              <a:rect r="r" b="b" t="t" l="l"/>
              <a:pathLst>
                <a:path h="2081300" w="1126658">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sp>
        <p:sp>
          <p:nvSpPr>
            <p:cNvPr name="TextBox 7" id="7"/>
            <p:cNvSpPr txBox="true"/>
            <p:nvPr/>
          </p:nvSpPr>
          <p:spPr>
            <a:xfrm>
              <a:off x="0" y="-38100"/>
              <a:ext cx="1126658" cy="21194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150184" y="1028700"/>
            <a:ext cx="1843184" cy="1829840"/>
            <a:chOff x="0" y="0"/>
            <a:chExt cx="816655" cy="810743"/>
          </a:xfrm>
        </p:grpSpPr>
        <p:sp>
          <p:nvSpPr>
            <p:cNvPr name="Freeform 9" id="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44407" t="0" r="-4320" b="0"/>
              </a:stretch>
            </a:blipFill>
            <a:ln w="38100" cap="rnd">
              <a:solidFill>
                <a:srgbClr val="2E2D2D"/>
              </a:solidFill>
              <a:prstDash val="solid"/>
              <a:round/>
            </a:ln>
          </p:spPr>
        </p:sp>
      </p:grpSp>
      <p:grpSp>
        <p:nvGrpSpPr>
          <p:cNvPr name="Group 10" id="10"/>
          <p:cNvGrpSpPr/>
          <p:nvPr/>
        </p:nvGrpSpPr>
        <p:grpSpPr>
          <a:xfrm rot="0">
            <a:off x="8554017" y="1156150"/>
            <a:ext cx="1843184" cy="1829840"/>
            <a:chOff x="0" y="0"/>
            <a:chExt cx="610594" cy="606173"/>
          </a:xfrm>
        </p:grpSpPr>
        <p:sp>
          <p:nvSpPr>
            <p:cNvPr name="Freeform 11" id="1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12" id="1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426567" y="1028700"/>
            <a:ext cx="1843184" cy="1829840"/>
            <a:chOff x="0" y="0"/>
            <a:chExt cx="816655" cy="810743"/>
          </a:xfrm>
        </p:grpSpPr>
        <p:sp>
          <p:nvSpPr>
            <p:cNvPr name="Freeform 14" id="1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l="0" t="-3606" r="-59754" b="-3606"/>
              </a:stretch>
            </a:blipFill>
            <a:ln w="38100" cap="rnd">
              <a:solidFill>
                <a:srgbClr val="2E2D2D"/>
              </a:solidFill>
              <a:prstDash val="solid"/>
              <a:round/>
            </a:ln>
          </p:spPr>
        </p:sp>
      </p:grpSp>
      <p:grpSp>
        <p:nvGrpSpPr>
          <p:cNvPr name="Group 15" id="15"/>
          <p:cNvGrpSpPr/>
          <p:nvPr/>
        </p:nvGrpSpPr>
        <p:grpSpPr>
          <a:xfrm rot="0">
            <a:off x="10827344" y="1156150"/>
            <a:ext cx="1843184" cy="1829840"/>
            <a:chOff x="0" y="0"/>
            <a:chExt cx="610594" cy="606173"/>
          </a:xfrm>
        </p:grpSpPr>
        <p:sp>
          <p:nvSpPr>
            <p:cNvPr name="Freeform 16" id="1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17" id="1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699895" y="1028700"/>
            <a:ext cx="1843184" cy="1829840"/>
            <a:chOff x="0" y="0"/>
            <a:chExt cx="816655" cy="810743"/>
          </a:xfrm>
        </p:grpSpPr>
        <p:sp>
          <p:nvSpPr>
            <p:cNvPr name="Freeform 19" id="1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503" t="0" r="-24503" b="0"/>
              </a:stretch>
            </a:blipFill>
            <a:ln w="38100" cap="rnd">
              <a:solidFill>
                <a:srgbClr val="2E2D2D"/>
              </a:solidFill>
              <a:prstDash val="solid"/>
              <a:round/>
            </a:ln>
          </p:spPr>
        </p:sp>
      </p:grpSp>
      <p:grpSp>
        <p:nvGrpSpPr>
          <p:cNvPr name="Group 20" id="20"/>
          <p:cNvGrpSpPr/>
          <p:nvPr/>
        </p:nvGrpSpPr>
        <p:grpSpPr>
          <a:xfrm rot="0">
            <a:off x="13100671" y="1156150"/>
            <a:ext cx="1843184" cy="1829840"/>
            <a:chOff x="0" y="0"/>
            <a:chExt cx="610594" cy="606173"/>
          </a:xfrm>
        </p:grpSpPr>
        <p:sp>
          <p:nvSpPr>
            <p:cNvPr name="Freeform 21" id="2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22" id="2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973222" y="1028700"/>
            <a:ext cx="1843184" cy="1829840"/>
            <a:chOff x="0" y="0"/>
            <a:chExt cx="816655" cy="810743"/>
          </a:xfrm>
        </p:grpSpPr>
        <p:sp>
          <p:nvSpPr>
            <p:cNvPr name="Freeform 24" id="2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10076" t="0" r="-10076" b="0"/>
              </a:stretch>
            </a:blipFill>
            <a:ln w="38100" cap="rnd">
              <a:solidFill>
                <a:srgbClr val="2E2D2D"/>
              </a:solidFill>
              <a:prstDash val="solid"/>
              <a:round/>
            </a:ln>
          </p:spPr>
        </p:sp>
      </p:grpSp>
      <p:grpSp>
        <p:nvGrpSpPr>
          <p:cNvPr name="Group 25" id="25"/>
          <p:cNvGrpSpPr/>
          <p:nvPr/>
        </p:nvGrpSpPr>
        <p:grpSpPr>
          <a:xfrm rot="0">
            <a:off x="15376105" y="1156150"/>
            <a:ext cx="1843184" cy="1829840"/>
            <a:chOff x="0" y="0"/>
            <a:chExt cx="610594" cy="606173"/>
          </a:xfrm>
        </p:grpSpPr>
        <p:sp>
          <p:nvSpPr>
            <p:cNvPr name="Freeform 26" id="2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27" id="2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5248655" y="1028700"/>
            <a:ext cx="1843184" cy="1829840"/>
            <a:chOff x="0" y="0"/>
            <a:chExt cx="816655" cy="810743"/>
          </a:xfrm>
        </p:grpSpPr>
        <p:sp>
          <p:nvSpPr>
            <p:cNvPr name="Freeform 29" id="2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1939" t="0" r="-21939" b="0"/>
              </a:stretch>
            </a:blipFill>
            <a:ln w="38100" cap="rnd">
              <a:solidFill>
                <a:srgbClr val="2E2D2D"/>
              </a:solidFill>
              <a:prstDash val="solid"/>
              <a:round/>
            </a:ln>
          </p:spPr>
        </p:sp>
      </p:grpSp>
      <p:grpSp>
        <p:nvGrpSpPr>
          <p:cNvPr name="Group 30" id="30"/>
          <p:cNvGrpSpPr/>
          <p:nvPr/>
        </p:nvGrpSpPr>
        <p:grpSpPr>
          <a:xfrm rot="0">
            <a:off x="6317645" y="7015981"/>
            <a:ext cx="1843184" cy="1829840"/>
            <a:chOff x="0" y="0"/>
            <a:chExt cx="610594" cy="606173"/>
          </a:xfrm>
        </p:grpSpPr>
        <p:sp>
          <p:nvSpPr>
            <p:cNvPr name="Freeform 31" id="3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32" id="3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6190195" y="6888532"/>
            <a:ext cx="1843184" cy="1829840"/>
            <a:chOff x="0" y="0"/>
            <a:chExt cx="816655" cy="810743"/>
          </a:xfrm>
        </p:grpSpPr>
        <p:sp>
          <p:nvSpPr>
            <p:cNvPr name="Freeform 34" id="3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8333" t="0" r="-44105" b="0"/>
              </a:stretch>
            </a:blipFill>
            <a:ln w="38100" cap="rnd">
              <a:solidFill>
                <a:srgbClr val="2E2D2D"/>
              </a:solidFill>
              <a:prstDash val="solid"/>
              <a:round/>
            </a:ln>
          </p:spPr>
        </p:sp>
      </p:grpSp>
      <p:grpSp>
        <p:nvGrpSpPr>
          <p:cNvPr name="Group 35" id="35"/>
          <p:cNvGrpSpPr/>
          <p:nvPr/>
        </p:nvGrpSpPr>
        <p:grpSpPr>
          <a:xfrm rot="0">
            <a:off x="8594028" y="7015981"/>
            <a:ext cx="1843184" cy="1829840"/>
            <a:chOff x="0" y="0"/>
            <a:chExt cx="610594" cy="606173"/>
          </a:xfrm>
        </p:grpSpPr>
        <p:sp>
          <p:nvSpPr>
            <p:cNvPr name="Freeform 36" id="3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37" id="3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8466578" y="6888532"/>
            <a:ext cx="1843184" cy="1829840"/>
            <a:chOff x="0" y="0"/>
            <a:chExt cx="816655" cy="810743"/>
          </a:xfrm>
        </p:grpSpPr>
        <p:sp>
          <p:nvSpPr>
            <p:cNvPr name="Freeform 39" id="3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503" t="0" r="-24503" b="0"/>
              </a:stretch>
            </a:blipFill>
            <a:ln w="38100" cap="rnd">
              <a:solidFill>
                <a:srgbClr val="2E2D2D"/>
              </a:solidFill>
              <a:prstDash val="solid"/>
              <a:round/>
            </a:ln>
          </p:spPr>
        </p:sp>
      </p:grpSp>
      <p:grpSp>
        <p:nvGrpSpPr>
          <p:cNvPr name="Group 40" id="40"/>
          <p:cNvGrpSpPr/>
          <p:nvPr/>
        </p:nvGrpSpPr>
        <p:grpSpPr>
          <a:xfrm rot="0">
            <a:off x="10867355" y="7015981"/>
            <a:ext cx="1843184" cy="1829840"/>
            <a:chOff x="0" y="0"/>
            <a:chExt cx="610594" cy="606173"/>
          </a:xfrm>
        </p:grpSpPr>
        <p:sp>
          <p:nvSpPr>
            <p:cNvPr name="Freeform 41" id="4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42" id="4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10739905" y="6888532"/>
            <a:ext cx="1843184" cy="1829840"/>
            <a:chOff x="0" y="0"/>
            <a:chExt cx="816655" cy="810743"/>
          </a:xfrm>
        </p:grpSpPr>
        <p:sp>
          <p:nvSpPr>
            <p:cNvPr name="Freeform 44" id="4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963" t="0" r="-46604" b="0"/>
              </a:stretch>
            </a:blipFill>
            <a:ln w="38100" cap="rnd">
              <a:solidFill>
                <a:srgbClr val="2E2D2D"/>
              </a:solidFill>
              <a:prstDash val="solid"/>
              <a:round/>
            </a:ln>
          </p:spPr>
        </p:sp>
      </p:grpSp>
      <p:grpSp>
        <p:nvGrpSpPr>
          <p:cNvPr name="Group 45" id="45"/>
          <p:cNvGrpSpPr/>
          <p:nvPr/>
        </p:nvGrpSpPr>
        <p:grpSpPr>
          <a:xfrm rot="0">
            <a:off x="13140682" y="7015981"/>
            <a:ext cx="1843184" cy="1829840"/>
            <a:chOff x="0" y="0"/>
            <a:chExt cx="610594" cy="606173"/>
          </a:xfrm>
        </p:grpSpPr>
        <p:sp>
          <p:nvSpPr>
            <p:cNvPr name="Freeform 46" id="4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47" id="4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3013232" y="6888532"/>
            <a:ext cx="1843184" cy="1829840"/>
            <a:chOff x="0" y="0"/>
            <a:chExt cx="816655" cy="810743"/>
          </a:xfrm>
        </p:grpSpPr>
        <p:sp>
          <p:nvSpPr>
            <p:cNvPr name="Freeform 49" id="4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24503" t="0" r="-24503" b="0"/>
              </a:stretch>
            </a:blipFill>
            <a:ln w="38100" cap="rnd">
              <a:solidFill>
                <a:srgbClr val="2E2D2D"/>
              </a:solidFill>
              <a:prstDash val="solid"/>
              <a:round/>
            </a:ln>
          </p:spPr>
        </p:sp>
      </p:grpSp>
      <p:grpSp>
        <p:nvGrpSpPr>
          <p:cNvPr name="Group 50" id="50"/>
          <p:cNvGrpSpPr/>
          <p:nvPr/>
        </p:nvGrpSpPr>
        <p:grpSpPr>
          <a:xfrm rot="0">
            <a:off x="15416116" y="7015981"/>
            <a:ext cx="1843184" cy="1829840"/>
            <a:chOff x="0" y="0"/>
            <a:chExt cx="610594" cy="606173"/>
          </a:xfrm>
        </p:grpSpPr>
        <p:sp>
          <p:nvSpPr>
            <p:cNvPr name="Freeform 51" id="5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52" id="5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5288666" y="6888532"/>
            <a:ext cx="1843184" cy="1829840"/>
            <a:chOff x="0" y="0"/>
            <a:chExt cx="816655" cy="810743"/>
          </a:xfrm>
        </p:grpSpPr>
        <p:sp>
          <p:nvSpPr>
            <p:cNvPr name="Freeform 54" id="5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24503" t="0" r="-24503" b="0"/>
              </a:stretch>
            </a:blipFill>
            <a:ln w="38100" cap="rnd">
              <a:solidFill>
                <a:srgbClr val="2E2D2D"/>
              </a:solidFill>
              <a:prstDash val="solid"/>
              <a:round/>
            </a:ln>
          </p:spPr>
        </p:sp>
      </p:grpSp>
      <p:grpSp>
        <p:nvGrpSpPr>
          <p:cNvPr name="Group 55" id="55"/>
          <p:cNvGrpSpPr/>
          <p:nvPr/>
        </p:nvGrpSpPr>
        <p:grpSpPr>
          <a:xfrm rot="0">
            <a:off x="6318119" y="4086066"/>
            <a:ext cx="1843184" cy="1829840"/>
            <a:chOff x="0" y="0"/>
            <a:chExt cx="610594" cy="606173"/>
          </a:xfrm>
        </p:grpSpPr>
        <p:sp>
          <p:nvSpPr>
            <p:cNvPr name="Freeform 56" id="5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57" id="5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6190670" y="3958616"/>
            <a:ext cx="1843184" cy="1829840"/>
            <a:chOff x="0" y="0"/>
            <a:chExt cx="816655" cy="810743"/>
          </a:xfrm>
        </p:grpSpPr>
        <p:sp>
          <p:nvSpPr>
            <p:cNvPr name="Freeform 59" id="5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925" t="0" r="-24925" b="0"/>
              </a:stretch>
            </a:blipFill>
            <a:ln w="38100" cap="rnd">
              <a:solidFill>
                <a:srgbClr val="2E2D2D"/>
              </a:solidFill>
              <a:prstDash val="solid"/>
              <a:round/>
            </a:ln>
          </p:spPr>
        </p:sp>
      </p:grpSp>
      <p:grpSp>
        <p:nvGrpSpPr>
          <p:cNvPr name="Group 60" id="60"/>
          <p:cNvGrpSpPr/>
          <p:nvPr/>
        </p:nvGrpSpPr>
        <p:grpSpPr>
          <a:xfrm rot="0">
            <a:off x="8594502" y="4086066"/>
            <a:ext cx="1843184" cy="1829840"/>
            <a:chOff x="0" y="0"/>
            <a:chExt cx="610594" cy="606173"/>
          </a:xfrm>
        </p:grpSpPr>
        <p:sp>
          <p:nvSpPr>
            <p:cNvPr name="Freeform 61" id="6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62" id="6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8467053" y="3958616"/>
            <a:ext cx="1843184" cy="1829840"/>
            <a:chOff x="0" y="0"/>
            <a:chExt cx="816655" cy="810743"/>
          </a:xfrm>
        </p:grpSpPr>
        <p:sp>
          <p:nvSpPr>
            <p:cNvPr name="Freeform 64" id="6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3"/>
              <a:stretch>
                <a:fillRect l="-16184" t="0" r="-16184" b="0"/>
              </a:stretch>
            </a:blipFill>
            <a:ln w="38100" cap="rnd">
              <a:solidFill>
                <a:srgbClr val="2E2D2D"/>
              </a:solidFill>
              <a:prstDash val="solid"/>
              <a:round/>
            </a:ln>
          </p:spPr>
        </p:sp>
      </p:grpSp>
      <p:grpSp>
        <p:nvGrpSpPr>
          <p:cNvPr name="Group 65" id="65"/>
          <p:cNvGrpSpPr/>
          <p:nvPr/>
        </p:nvGrpSpPr>
        <p:grpSpPr>
          <a:xfrm rot="0">
            <a:off x="10867829" y="4086066"/>
            <a:ext cx="1843184" cy="1829840"/>
            <a:chOff x="0" y="0"/>
            <a:chExt cx="610594" cy="606173"/>
          </a:xfrm>
        </p:grpSpPr>
        <p:sp>
          <p:nvSpPr>
            <p:cNvPr name="Freeform 66" id="6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67" id="6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68" id="68"/>
          <p:cNvGrpSpPr/>
          <p:nvPr/>
        </p:nvGrpSpPr>
        <p:grpSpPr>
          <a:xfrm rot="0">
            <a:off x="10740380" y="3958616"/>
            <a:ext cx="1843184" cy="1829840"/>
            <a:chOff x="0" y="0"/>
            <a:chExt cx="816655" cy="810743"/>
          </a:xfrm>
        </p:grpSpPr>
        <p:sp>
          <p:nvSpPr>
            <p:cNvPr name="Freeform 69" id="6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4"/>
              <a:stretch>
                <a:fillRect l="0" t="-7450" r="0" b="-7450"/>
              </a:stretch>
            </a:blipFill>
            <a:ln w="38100" cap="rnd">
              <a:solidFill>
                <a:srgbClr val="2E2D2D"/>
              </a:solidFill>
              <a:prstDash val="solid"/>
              <a:round/>
            </a:ln>
          </p:spPr>
        </p:sp>
      </p:grpSp>
      <p:grpSp>
        <p:nvGrpSpPr>
          <p:cNvPr name="Group 70" id="70"/>
          <p:cNvGrpSpPr/>
          <p:nvPr/>
        </p:nvGrpSpPr>
        <p:grpSpPr>
          <a:xfrm rot="0">
            <a:off x="13141156" y="4086066"/>
            <a:ext cx="1843184" cy="1829840"/>
            <a:chOff x="0" y="0"/>
            <a:chExt cx="610594" cy="606173"/>
          </a:xfrm>
        </p:grpSpPr>
        <p:sp>
          <p:nvSpPr>
            <p:cNvPr name="Freeform 71" id="7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72" id="7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73" id="73"/>
          <p:cNvGrpSpPr/>
          <p:nvPr/>
        </p:nvGrpSpPr>
        <p:grpSpPr>
          <a:xfrm rot="0">
            <a:off x="13013707" y="3958616"/>
            <a:ext cx="1843184" cy="1829840"/>
            <a:chOff x="0" y="0"/>
            <a:chExt cx="816655" cy="810743"/>
          </a:xfrm>
        </p:grpSpPr>
        <p:sp>
          <p:nvSpPr>
            <p:cNvPr name="Freeform 74" id="7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23948" t="0" r="-23948" b="0"/>
              </a:stretch>
            </a:blipFill>
            <a:ln w="38100" cap="rnd">
              <a:solidFill>
                <a:srgbClr val="2E2D2D"/>
              </a:solidFill>
              <a:prstDash val="solid"/>
              <a:round/>
            </a:ln>
          </p:spPr>
        </p:sp>
      </p:grpSp>
      <p:grpSp>
        <p:nvGrpSpPr>
          <p:cNvPr name="Group 75" id="75"/>
          <p:cNvGrpSpPr/>
          <p:nvPr/>
        </p:nvGrpSpPr>
        <p:grpSpPr>
          <a:xfrm rot="0">
            <a:off x="15416590" y="4086066"/>
            <a:ext cx="1843184" cy="1829840"/>
            <a:chOff x="0" y="0"/>
            <a:chExt cx="610594" cy="606173"/>
          </a:xfrm>
        </p:grpSpPr>
        <p:sp>
          <p:nvSpPr>
            <p:cNvPr name="Freeform 76" id="7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77" id="7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78" id="78"/>
          <p:cNvGrpSpPr/>
          <p:nvPr/>
        </p:nvGrpSpPr>
        <p:grpSpPr>
          <a:xfrm rot="0">
            <a:off x="15289141" y="3958616"/>
            <a:ext cx="1843184" cy="1829840"/>
            <a:chOff x="0" y="0"/>
            <a:chExt cx="816655" cy="810743"/>
          </a:xfrm>
        </p:grpSpPr>
        <p:sp>
          <p:nvSpPr>
            <p:cNvPr name="Freeform 79" id="7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31041" t="0" r="-31041" b="0"/>
              </a:stretch>
            </a:blipFill>
            <a:ln w="38100" cap="rnd">
              <a:solidFill>
                <a:srgbClr val="2E2D2D"/>
              </a:solidFill>
              <a:prstDash val="solid"/>
              <a:round/>
            </a:ln>
          </p:spPr>
        </p:sp>
      </p:grpSp>
      <p:sp>
        <p:nvSpPr>
          <p:cNvPr name="Freeform 80" id="80"/>
          <p:cNvSpPr/>
          <p:nvPr/>
        </p:nvSpPr>
        <p:spPr>
          <a:xfrm flipH="false" flipV="false" rot="0">
            <a:off x="1028700" y="5387158"/>
            <a:ext cx="4095946" cy="3809230"/>
          </a:xfrm>
          <a:custGeom>
            <a:avLst/>
            <a:gdLst/>
            <a:ahLst/>
            <a:cxnLst/>
            <a:rect r="r" b="b" t="t" l="l"/>
            <a:pathLst>
              <a:path h="3809230" w="4095946">
                <a:moveTo>
                  <a:pt x="0" y="0"/>
                </a:moveTo>
                <a:lnTo>
                  <a:pt x="4095946" y="0"/>
                </a:lnTo>
                <a:lnTo>
                  <a:pt x="4095946" y="3809230"/>
                </a:lnTo>
                <a:lnTo>
                  <a:pt x="0" y="38092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81" id="81"/>
          <p:cNvSpPr txBox="true"/>
          <p:nvPr/>
        </p:nvSpPr>
        <p:spPr>
          <a:xfrm rot="0">
            <a:off x="1028700" y="638286"/>
            <a:ext cx="4095946" cy="1708151"/>
          </a:xfrm>
          <a:prstGeom prst="rect">
            <a:avLst/>
          </a:prstGeom>
        </p:spPr>
        <p:txBody>
          <a:bodyPr anchor="t" rtlCol="false" tIns="0" lIns="0" bIns="0" rIns="0">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name="TextBox 82" id="82"/>
          <p:cNvSpPr txBox="true"/>
          <p:nvPr/>
        </p:nvSpPr>
        <p:spPr>
          <a:xfrm rot="0">
            <a:off x="1028700" y="2605088"/>
            <a:ext cx="3699077" cy="2476500"/>
          </a:xfrm>
          <a:prstGeom prst="rect">
            <a:avLst/>
          </a:prstGeom>
        </p:spPr>
        <p:txBody>
          <a:bodyPr anchor="t" rtlCol="false" tIns="0" lIns="0" bIns="0" rIns="0">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Explain how you think AI could use the labels to recognise patterns among these labelled images. </a:t>
            </a:r>
          </a:p>
        </p:txBody>
      </p:sp>
      <p:sp>
        <p:nvSpPr>
          <p:cNvPr name="TextBox 83" id="83"/>
          <p:cNvSpPr txBox="true"/>
          <p:nvPr/>
        </p:nvSpPr>
        <p:spPr>
          <a:xfrm rot="0">
            <a:off x="6150184" y="3055618"/>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Cat</a:t>
            </a:r>
          </a:p>
        </p:txBody>
      </p:sp>
      <p:sp>
        <p:nvSpPr>
          <p:cNvPr name="TextBox 84" id="84"/>
          <p:cNvSpPr txBox="true"/>
          <p:nvPr/>
        </p:nvSpPr>
        <p:spPr>
          <a:xfrm rot="0">
            <a:off x="8426567" y="3055618"/>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Cat</a:t>
            </a:r>
          </a:p>
        </p:txBody>
      </p:sp>
      <p:sp>
        <p:nvSpPr>
          <p:cNvPr name="TextBox 85" id="85"/>
          <p:cNvSpPr txBox="true"/>
          <p:nvPr/>
        </p:nvSpPr>
        <p:spPr>
          <a:xfrm rot="0">
            <a:off x="10699895" y="3055618"/>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Cat</a:t>
            </a:r>
          </a:p>
        </p:txBody>
      </p:sp>
      <p:sp>
        <p:nvSpPr>
          <p:cNvPr name="TextBox 86" id="86"/>
          <p:cNvSpPr txBox="true"/>
          <p:nvPr/>
        </p:nvSpPr>
        <p:spPr>
          <a:xfrm rot="0">
            <a:off x="12973222" y="3055618"/>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Cat</a:t>
            </a:r>
          </a:p>
        </p:txBody>
      </p:sp>
      <p:sp>
        <p:nvSpPr>
          <p:cNvPr name="TextBox 87" id="87"/>
          <p:cNvSpPr txBox="true"/>
          <p:nvPr/>
        </p:nvSpPr>
        <p:spPr>
          <a:xfrm rot="0">
            <a:off x="15248655" y="3055618"/>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Cat</a:t>
            </a:r>
          </a:p>
        </p:txBody>
      </p:sp>
      <p:sp>
        <p:nvSpPr>
          <p:cNvPr name="TextBox 88" id="88"/>
          <p:cNvSpPr txBox="true"/>
          <p:nvPr/>
        </p:nvSpPr>
        <p:spPr>
          <a:xfrm rot="0">
            <a:off x="6190195" y="8915450"/>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Rabbit</a:t>
            </a:r>
          </a:p>
        </p:txBody>
      </p:sp>
      <p:sp>
        <p:nvSpPr>
          <p:cNvPr name="TextBox 89" id="89"/>
          <p:cNvSpPr txBox="true"/>
          <p:nvPr/>
        </p:nvSpPr>
        <p:spPr>
          <a:xfrm rot="0">
            <a:off x="8466578" y="8915450"/>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Rabbit</a:t>
            </a:r>
          </a:p>
        </p:txBody>
      </p:sp>
      <p:sp>
        <p:nvSpPr>
          <p:cNvPr name="TextBox 90" id="90"/>
          <p:cNvSpPr txBox="true"/>
          <p:nvPr/>
        </p:nvSpPr>
        <p:spPr>
          <a:xfrm rot="0">
            <a:off x="10739905" y="8915450"/>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Rabbit</a:t>
            </a:r>
          </a:p>
        </p:txBody>
      </p:sp>
      <p:sp>
        <p:nvSpPr>
          <p:cNvPr name="TextBox 91" id="91"/>
          <p:cNvSpPr txBox="true"/>
          <p:nvPr/>
        </p:nvSpPr>
        <p:spPr>
          <a:xfrm rot="0">
            <a:off x="13013232" y="8915450"/>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Rabbit</a:t>
            </a:r>
          </a:p>
        </p:txBody>
      </p:sp>
      <p:sp>
        <p:nvSpPr>
          <p:cNvPr name="TextBox 92" id="92"/>
          <p:cNvSpPr txBox="true"/>
          <p:nvPr/>
        </p:nvSpPr>
        <p:spPr>
          <a:xfrm rot="0">
            <a:off x="15288666" y="8915450"/>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Rabbit</a:t>
            </a:r>
          </a:p>
        </p:txBody>
      </p:sp>
      <p:sp>
        <p:nvSpPr>
          <p:cNvPr name="TextBox 93" id="93"/>
          <p:cNvSpPr txBox="true"/>
          <p:nvPr/>
        </p:nvSpPr>
        <p:spPr>
          <a:xfrm rot="0">
            <a:off x="6190670" y="5985534"/>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Dog</a:t>
            </a:r>
          </a:p>
        </p:txBody>
      </p:sp>
      <p:sp>
        <p:nvSpPr>
          <p:cNvPr name="TextBox 94" id="94"/>
          <p:cNvSpPr txBox="true"/>
          <p:nvPr/>
        </p:nvSpPr>
        <p:spPr>
          <a:xfrm rot="0">
            <a:off x="8467053" y="5985534"/>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Dog</a:t>
            </a:r>
          </a:p>
        </p:txBody>
      </p:sp>
      <p:sp>
        <p:nvSpPr>
          <p:cNvPr name="TextBox 95" id="95"/>
          <p:cNvSpPr txBox="true"/>
          <p:nvPr/>
        </p:nvSpPr>
        <p:spPr>
          <a:xfrm rot="0">
            <a:off x="10740380" y="5985534"/>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Dog</a:t>
            </a:r>
          </a:p>
        </p:txBody>
      </p:sp>
      <p:sp>
        <p:nvSpPr>
          <p:cNvPr name="TextBox 96" id="96"/>
          <p:cNvSpPr txBox="true"/>
          <p:nvPr/>
        </p:nvSpPr>
        <p:spPr>
          <a:xfrm rot="0">
            <a:off x="13013707" y="5985534"/>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Dog</a:t>
            </a:r>
          </a:p>
        </p:txBody>
      </p:sp>
      <p:sp>
        <p:nvSpPr>
          <p:cNvPr name="TextBox 97" id="97"/>
          <p:cNvSpPr txBox="true"/>
          <p:nvPr/>
        </p:nvSpPr>
        <p:spPr>
          <a:xfrm rot="0">
            <a:off x="15289141" y="5985534"/>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Dog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0" y="37426"/>
            <a:ext cx="5548342" cy="10249574"/>
            <a:chOff x="0" y="0"/>
            <a:chExt cx="1126658" cy="2081300"/>
          </a:xfrm>
        </p:grpSpPr>
        <p:sp>
          <p:nvSpPr>
            <p:cNvPr name="Freeform 3" id="3"/>
            <p:cNvSpPr/>
            <p:nvPr/>
          </p:nvSpPr>
          <p:spPr>
            <a:xfrm flipH="false" flipV="false" rot="0">
              <a:off x="0" y="0"/>
              <a:ext cx="1126658" cy="2081300"/>
            </a:xfrm>
            <a:custGeom>
              <a:avLst/>
              <a:gdLst/>
              <a:ahLst/>
              <a:cxnLst/>
              <a:rect r="r" b="b" t="t" l="l"/>
              <a:pathLst>
                <a:path h="2081300" w="1126658">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sp>
        <p:sp>
          <p:nvSpPr>
            <p:cNvPr name="TextBox 4" id="4"/>
            <p:cNvSpPr txBox="true"/>
            <p:nvPr/>
          </p:nvSpPr>
          <p:spPr>
            <a:xfrm>
              <a:off x="0" y="-38100"/>
              <a:ext cx="1126658" cy="21194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5387158"/>
            <a:ext cx="4095946" cy="3809230"/>
          </a:xfrm>
          <a:custGeom>
            <a:avLst/>
            <a:gdLst/>
            <a:ahLst/>
            <a:cxnLst/>
            <a:rect r="r" b="b" t="t" l="l"/>
            <a:pathLst>
              <a:path h="3809230" w="4095946">
                <a:moveTo>
                  <a:pt x="0" y="0"/>
                </a:moveTo>
                <a:lnTo>
                  <a:pt x="4095946" y="0"/>
                </a:lnTo>
                <a:lnTo>
                  <a:pt x="4095946" y="3809230"/>
                </a:lnTo>
                <a:lnTo>
                  <a:pt x="0" y="3809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953020"/>
            <a:ext cx="3699077" cy="990600"/>
          </a:xfrm>
          <a:prstGeom prst="rect">
            <a:avLst/>
          </a:prstGeom>
        </p:spPr>
        <p:txBody>
          <a:bodyPr anchor="t" rtlCol="false" tIns="0" lIns="0" bIns="0" rIns="0">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Some suggestions might be...</a:t>
            </a:r>
          </a:p>
        </p:txBody>
      </p:sp>
      <p:grpSp>
        <p:nvGrpSpPr>
          <p:cNvPr name="Group 7" id="7"/>
          <p:cNvGrpSpPr/>
          <p:nvPr/>
        </p:nvGrpSpPr>
        <p:grpSpPr>
          <a:xfrm rot="0">
            <a:off x="6277634" y="1156150"/>
            <a:ext cx="1843184" cy="1829840"/>
            <a:chOff x="0" y="0"/>
            <a:chExt cx="610594" cy="606173"/>
          </a:xfrm>
        </p:grpSpPr>
        <p:sp>
          <p:nvSpPr>
            <p:cNvPr name="Freeform 8" id="8"/>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9" id="9"/>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150184" y="1028700"/>
            <a:ext cx="1843184" cy="1829840"/>
            <a:chOff x="0" y="0"/>
            <a:chExt cx="816655" cy="810743"/>
          </a:xfrm>
        </p:grpSpPr>
        <p:sp>
          <p:nvSpPr>
            <p:cNvPr name="Freeform 11" id="11"/>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44407" t="0" r="-4320" b="0"/>
              </a:stretch>
            </a:blipFill>
            <a:ln w="38100" cap="rnd">
              <a:solidFill>
                <a:srgbClr val="2E2D2D"/>
              </a:solidFill>
              <a:prstDash val="solid"/>
              <a:round/>
            </a:ln>
          </p:spPr>
        </p:sp>
      </p:grpSp>
      <p:sp>
        <p:nvSpPr>
          <p:cNvPr name="TextBox 12" id="12"/>
          <p:cNvSpPr txBox="true"/>
          <p:nvPr/>
        </p:nvSpPr>
        <p:spPr>
          <a:xfrm rot="0">
            <a:off x="6150184" y="3055618"/>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Cat</a:t>
            </a:r>
          </a:p>
        </p:txBody>
      </p:sp>
      <p:grpSp>
        <p:nvGrpSpPr>
          <p:cNvPr name="Group 13" id="13"/>
          <p:cNvGrpSpPr/>
          <p:nvPr/>
        </p:nvGrpSpPr>
        <p:grpSpPr>
          <a:xfrm rot="0">
            <a:off x="6317645" y="7015981"/>
            <a:ext cx="1843184" cy="1829840"/>
            <a:chOff x="0" y="0"/>
            <a:chExt cx="610594" cy="606173"/>
          </a:xfrm>
        </p:grpSpPr>
        <p:sp>
          <p:nvSpPr>
            <p:cNvPr name="Freeform 14" id="14"/>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15" id="15"/>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190195" y="6888532"/>
            <a:ext cx="1843184" cy="1829840"/>
            <a:chOff x="0" y="0"/>
            <a:chExt cx="816655" cy="810743"/>
          </a:xfrm>
        </p:grpSpPr>
        <p:sp>
          <p:nvSpPr>
            <p:cNvPr name="Freeform 17" id="17"/>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8333" t="0" r="-44105" b="0"/>
              </a:stretch>
            </a:blipFill>
            <a:ln w="38100" cap="rnd">
              <a:solidFill>
                <a:srgbClr val="2E2D2D"/>
              </a:solidFill>
              <a:prstDash val="solid"/>
              <a:round/>
            </a:ln>
          </p:spPr>
        </p:sp>
      </p:grpSp>
      <p:sp>
        <p:nvSpPr>
          <p:cNvPr name="TextBox 18" id="18"/>
          <p:cNvSpPr txBox="true"/>
          <p:nvPr/>
        </p:nvSpPr>
        <p:spPr>
          <a:xfrm rot="0">
            <a:off x="6190195" y="8915450"/>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Rabbit</a:t>
            </a:r>
          </a:p>
        </p:txBody>
      </p:sp>
      <p:grpSp>
        <p:nvGrpSpPr>
          <p:cNvPr name="Group 19" id="19"/>
          <p:cNvGrpSpPr/>
          <p:nvPr/>
        </p:nvGrpSpPr>
        <p:grpSpPr>
          <a:xfrm rot="0">
            <a:off x="6318119" y="4086066"/>
            <a:ext cx="1843184" cy="1829840"/>
            <a:chOff x="0" y="0"/>
            <a:chExt cx="610594" cy="606173"/>
          </a:xfrm>
        </p:grpSpPr>
        <p:sp>
          <p:nvSpPr>
            <p:cNvPr name="Freeform 20" id="20"/>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21" id="21"/>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6190670" y="3958616"/>
            <a:ext cx="1843184" cy="1829840"/>
            <a:chOff x="0" y="0"/>
            <a:chExt cx="816655" cy="810743"/>
          </a:xfrm>
        </p:grpSpPr>
        <p:sp>
          <p:nvSpPr>
            <p:cNvPr name="Freeform 23" id="23"/>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4925" t="0" r="-24925" b="0"/>
              </a:stretch>
            </a:blipFill>
            <a:ln w="38100" cap="rnd">
              <a:solidFill>
                <a:srgbClr val="2E2D2D"/>
              </a:solidFill>
              <a:prstDash val="solid"/>
              <a:round/>
            </a:ln>
          </p:spPr>
        </p:sp>
      </p:grpSp>
      <p:sp>
        <p:nvSpPr>
          <p:cNvPr name="TextBox 24" id="24"/>
          <p:cNvSpPr txBox="true"/>
          <p:nvPr/>
        </p:nvSpPr>
        <p:spPr>
          <a:xfrm rot="0">
            <a:off x="6190670" y="5985534"/>
            <a:ext cx="1970634"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Dog</a:t>
            </a:r>
          </a:p>
        </p:txBody>
      </p:sp>
      <p:sp>
        <p:nvSpPr>
          <p:cNvPr name="TextBox 25" id="25"/>
          <p:cNvSpPr txBox="true"/>
          <p:nvPr/>
        </p:nvSpPr>
        <p:spPr>
          <a:xfrm rot="0">
            <a:off x="8720893" y="1000125"/>
            <a:ext cx="8096067" cy="2044755"/>
          </a:xfrm>
          <a:prstGeom prst="rect">
            <a:avLst/>
          </a:prstGeom>
        </p:spPr>
        <p:txBody>
          <a:bodyPr anchor="t" rtlCol="false" tIns="0" lIns="0" bIns="0" rIns="0">
            <a:spAutoFit/>
          </a:bodyPr>
          <a:lstStyle/>
          <a:p>
            <a:pPr algn="l" marL="538812" indent="-269406" lvl="1">
              <a:lnSpc>
                <a:spcPts val="3244"/>
              </a:lnSpc>
              <a:buFont typeface="Arial"/>
              <a:buChar char="•"/>
            </a:pPr>
            <a:r>
              <a:rPr lang="en-US" sz="2495">
                <a:solidFill>
                  <a:srgbClr val="2E2D2D"/>
                </a:solidFill>
                <a:latin typeface="Glacial Indifference"/>
                <a:ea typeface="Glacial Indifference"/>
                <a:cs typeface="Glacial Indifference"/>
                <a:sym typeface="Glacial Indifference"/>
              </a:rPr>
              <a:t>Cats have pointed ears and a slender body structure.</a:t>
            </a:r>
          </a:p>
          <a:p>
            <a:pPr algn="l" marL="538812" indent="-269406" lvl="1">
              <a:lnSpc>
                <a:spcPts val="3244"/>
              </a:lnSpc>
              <a:buFont typeface="Arial"/>
              <a:buChar char="•"/>
            </a:pPr>
            <a:r>
              <a:rPr lang="en-US" sz="2495">
                <a:solidFill>
                  <a:srgbClr val="2E2D2D"/>
                </a:solidFill>
                <a:latin typeface="Glacial Indifference"/>
                <a:ea typeface="Glacial Indifference"/>
                <a:cs typeface="Glacial Indifference"/>
                <a:sym typeface="Glacial Indifference"/>
              </a:rPr>
              <a:t>Cats typically have whiskers that are longer relative to their face.</a:t>
            </a:r>
          </a:p>
          <a:p>
            <a:pPr algn="l" marL="538812" indent="-269406" lvl="1">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tails are often long and thin and their movements are very agile.</a:t>
            </a:r>
          </a:p>
        </p:txBody>
      </p:sp>
      <p:sp>
        <p:nvSpPr>
          <p:cNvPr name="TextBox 26" id="26"/>
          <p:cNvSpPr txBox="true"/>
          <p:nvPr/>
        </p:nvSpPr>
        <p:spPr>
          <a:xfrm rot="0">
            <a:off x="8720893" y="3946494"/>
            <a:ext cx="8096067" cy="2454330"/>
          </a:xfrm>
          <a:prstGeom prst="rect">
            <a:avLst/>
          </a:prstGeom>
        </p:spPr>
        <p:txBody>
          <a:bodyPr anchor="t" rtlCol="false" tIns="0" lIns="0" bIns="0" rIns="0">
            <a:spAutoFit/>
          </a:bodyPr>
          <a:lstStyle/>
          <a:p>
            <a:pPr algn="l" marL="538812" indent="-269406" lvl="1">
              <a:lnSpc>
                <a:spcPts val="3244"/>
              </a:lnSpc>
              <a:buFont typeface="Arial"/>
              <a:buChar char="•"/>
            </a:pPr>
            <a:r>
              <a:rPr lang="en-US" sz="2495">
                <a:solidFill>
                  <a:srgbClr val="2E2D2D"/>
                </a:solidFill>
                <a:latin typeface="Glacial Indifference"/>
                <a:ea typeface="Glacial Indifference"/>
                <a:cs typeface="Glacial Indifference"/>
                <a:sym typeface="Glacial Indifference"/>
              </a:rPr>
              <a:t>Dogs often have floppy ears, but some breeds have upright ones.</a:t>
            </a:r>
          </a:p>
          <a:p>
            <a:pPr algn="l" marL="538812" indent="-269406" lvl="1">
              <a:lnSpc>
                <a:spcPts val="3244"/>
              </a:lnSpc>
              <a:buFont typeface="Arial"/>
              <a:buChar char="•"/>
            </a:pPr>
            <a:r>
              <a:rPr lang="en-US" sz="2495">
                <a:solidFill>
                  <a:srgbClr val="2E2D2D"/>
                </a:solidFill>
                <a:latin typeface="Glacial Indifference"/>
                <a:ea typeface="Glacial Indifference"/>
                <a:cs typeface="Glacial Indifference"/>
                <a:sym typeface="Glacial Indifference"/>
              </a:rPr>
              <a:t>Dogs vary greatly in size, but they usually have broader snouts than cats.</a:t>
            </a:r>
          </a:p>
          <a:p>
            <a:pPr algn="l" marL="538812" indent="-269406" lvl="1">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tails can be long or short, and their legs are often sturdier compared to a cat’s slender build.</a:t>
            </a:r>
          </a:p>
        </p:txBody>
      </p:sp>
      <p:sp>
        <p:nvSpPr>
          <p:cNvPr name="TextBox 27" id="27"/>
          <p:cNvSpPr txBox="true"/>
          <p:nvPr/>
        </p:nvSpPr>
        <p:spPr>
          <a:xfrm rot="0">
            <a:off x="8720893" y="6927845"/>
            <a:ext cx="8096067" cy="2044755"/>
          </a:xfrm>
          <a:prstGeom prst="rect">
            <a:avLst/>
          </a:prstGeom>
        </p:spPr>
        <p:txBody>
          <a:bodyPr anchor="t" rtlCol="false" tIns="0" lIns="0" bIns="0" rIns="0">
            <a:spAutoFit/>
          </a:bodyPr>
          <a:lstStyle/>
          <a:p>
            <a:pPr algn="l" marL="538812" indent="-269406" lvl="1">
              <a:lnSpc>
                <a:spcPts val="3244"/>
              </a:lnSpc>
              <a:buFont typeface="Arial"/>
              <a:buChar char="•"/>
            </a:pPr>
            <a:r>
              <a:rPr lang="en-US" sz="2495">
                <a:solidFill>
                  <a:srgbClr val="2E2D2D"/>
                </a:solidFill>
                <a:latin typeface="Glacial Indifference"/>
                <a:ea typeface="Glacial Indifference"/>
                <a:cs typeface="Glacial Indifference"/>
                <a:sym typeface="Glacial Indifference"/>
              </a:rPr>
              <a:t>Rabbits have large, upright ears that are often longer than their heads.</a:t>
            </a:r>
          </a:p>
          <a:p>
            <a:pPr algn="l" marL="538812" indent="-269406" lvl="1">
              <a:lnSpc>
                <a:spcPts val="3244"/>
              </a:lnSpc>
              <a:buFont typeface="Arial"/>
              <a:buChar char="•"/>
            </a:pPr>
            <a:r>
              <a:rPr lang="en-US" sz="2495">
                <a:solidFill>
                  <a:srgbClr val="2E2D2D"/>
                </a:solidFill>
                <a:latin typeface="Glacial Indifference"/>
                <a:ea typeface="Glacial Indifference"/>
                <a:cs typeface="Glacial Indifference"/>
                <a:sym typeface="Glacial Indifference"/>
              </a:rPr>
              <a:t>Their body is rounder and more compact, with strong hind legs for jumping.</a:t>
            </a:r>
          </a:p>
          <a:p>
            <a:pPr algn="l" marL="538812" indent="-269406" lvl="1">
              <a:lnSpc>
                <a:spcPts val="3244"/>
              </a:lnSpc>
              <a:buFont typeface="Arial"/>
              <a:buChar char="•"/>
            </a:pPr>
            <a:r>
              <a:rPr lang="en-US" sz="2495">
                <a:solidFill>
                  <a:srgbClr val="2E2D2D"/>
                </a:solidFill>
                <a:latin typeface="Glacial Indifference"/>
                <a:ea typeface="Glacial Indifference"/>
                <a:cs typeface="Glacial Indifference"/>
                <a:sym typeface="Glacial Indifference"/>
              </a:rPr>
              <a:t>Rabbits typically have a short, fluffy tail.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9682180" y="3335062"/>
            <a:ext cx="7577120" cy="5923238"/>
            <a:chOff x="0" y="0"/>
            <a:chExt cx="1995620" cy="1560030"/>
          </a:xfrm>
        </p:grpSpPr>
        <p:sp>
          <p:nvSpPr>
            <p:cNvPr name="Freeform 3" id="3"/>
            <p:cNvSpPr/>
            <p:nvPr/>
          </p:nvSpPr>
          <p:spPr>
            <a:xfrm flipH="false" flipV="false" rot="0">
              <a:off x="0" y="0"/>
              <a:ext cx="1995620" cy="1560030"/>
            </a:xfrm>
            <a:custGeom>
              <a:avLst/>
              <a:gdLst/>
              <a:ahLst/>
              <a:cxnLst/>
              <a:rect r="r" b="b" t="t" l="l"/>
              <a:pathLst>
                <a:path h="1560030" w="199562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1995620" cy="159813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29780" y="3182662"/>
            <a:ext cx="7577120" cy="5923238"/>
            <a:chOff x="0" y="0"/>
            <a:chExt cx="1995620" cy="1560030"/>
          </a:xfrm>
        </p:grpSpPr>
        <p:sp>
          <p:nvSpPr>
            <p:cNvPr name="Freeform 6" id="6"/>
            <p:cNvSpPr/>
            <p:nvPr/>
          </p:nvSpPr>
          <p:spPr>
            <a:xfrm flipH="false" flipV="false" rot="0">
              <a:off x="0" y="0"/>
              <a:ext cx="1995620" cy="1560030"/>
            </a:xfrm>
            <a:custGeom>
              <a:avLst/>
              <a:gdLst/>
              <a:ahLst/>
              <a:cxnLst/>
              <a:rect r="r" b="b" t="t" l="l"/>
              <a:pathLst>
                <a:path h="1560030" w="199562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sp>
        <p:sp>
          <p:nvSpPr>
            <p:cNvPr name="TextBox 7" id="7"/>
            <p:cNvSpPr txBox="true"/>
            <p:nvPr/>
          </p:nvSpPr>
          <p:spPr>
            <a:xfrm>
              <a:off x="0" y="-38100"/>
              <a:ext cx="1995620" cy="159813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3369863"/>
            <a:ext cx="8115300" cy="5548836"/>
          </a:xfrm>
          <a:custGeom>
            <a:avLst/>
            <a:gdLst/>
            <a:ahLst/>
            <a:cxnLst/>
            <a:rect r="r" b="b" t="t" l="l"/>
            <a:pathLst>
              <a:path h="5548836" w="8115300">
                <a:moveTo>
                  <a:pt x="0" y="0"/>
                </a:moveTo>
                <a:lnTo>
                  <a:pt x="8115300" y="0"/>
                </a:lnTo>
                <a:lnTo>
                  <a:pt x="8115300" y="5548836"/>
                </a:lnTo>
                <a:lnTo>
                  <a:pt x="0" y="5548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66880" y="1219200"/>
            <a:ext cx="15464454" cy="1330324"/>
          </a:xfrm>
          <a:prstGeom prst="rect">
            <a:avLst/>
          </a:prstGeom>
        </p:spPr>
        <p:txBody>
          <a:bodyPr anchor="t" rtlCol="false" tIns="0" lIns="0" bIns="0" rIns="0">
            <a:spAutoFit/>
          </a:bodyPr>
          <a:lstStyle/>
          <a:p>
            <a:pPr algn="ctr">
              <a:lnSpc>
                <a:spcPts val="9999"/>
              </a:lnSpc>
            </a:pPr>
            <a:r>
              <a:rPr lang="en-US" sz="9999">
                <a:solidFill>
                  <a:srgbClr val="2E2D2D"/>
                </a:solidFill>
                <a:latin typeface="Squada One"/>
                <a:ea typeface="Squada One"/>
                <a:cs typeface="Squada One"/>
                <a:sym typeface="Squada One"/>
              </a:rPr>
              <a:t>Unsupervised Learning</a:t>
            </a:r>
          </a:p>
        </p:txBody>
      </p:sp>
      <p:sp>
        <p:nvSpPr>
          <p:cNvPr name="TextBox 10" id="10"/>
          <p:cNvSpPr txBox="true"/>
          <p:nvPr/>
        </p:nvSpPr>
        <p:spPr>
          <a:xfrm rot="0">
            <a:off x="10195598" y="3762375"/>
            <a:ext cx="6245484" cy="2752725"/>
          </a:xfrm>
          <a:prstGeom prst="rect">
            <a:avLst/>
          </a:prstGeom>
        </p:spPr>
        <p:txBody>
          <a:bodyPr anchor="t" rtlCol="false" tIns="0" lIns="0" bIns="0" rIns="0">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more like figuring things out on your own without instructions. </a:t>
            </a:r>
          </a:p>
          <a:p>
            <a:pPr algn="l">
              <a:lnSpc>
                <a:spcPts val="3600"/>
              </a:lnSpc>
            </a:pPr>
          </a:p>
          <a:p>
            <a:pPr algn="l">
              <a:lnSpc>
                <a:spcPts val="3600"/>
              </a:lnSpc>
            </a:pPr>
            <a:r>
              <a:rPr lang="en-US" sz="3000">
                <a:solidFill>
                  <a:srgbClr val="F1F5F8"/>
                </a:solidFill>
                <a:latin typeface="Glacial Indifference"/>
                <a:ea typeface="Glacial Indifference"/>
                <a:cs typeface="Glacial Indifference"/>
                <a:sym typeface="Glacial Indifference"/>
              </a:rPr>
              <a:t>The AI is given </a:t>
            </a:r>
            <a:r>
              <a:rPr lang="en-US" sz="3000" b="true">
                <a:solidFill>
                  <a:srgbClr val="F1F5F8"/>
                </a:solidFill>
                <a:latin typeface="Glacial Indifference Bold"/>
                <a:ea typeface="Glacial Indifference Bold"/>
                <a:cs typeface="Glacial Indifference Bold"/>
                <a:sym typeface="Glacial Indifference Bold"/>
              </a:rPr>
              <a:t>data without labels</a:t>
            </a:r>
            <a:r>
              <a:rPr lang="en-US" sz="3000">
                <a:solidFill>
                  <a:srgbClr val="F1F5F8"/>
                </a:solidFill>
                <a:latin typeface="Glacial Indifference"/>
                <a:ea typeface="Glacial Indifference"/>
                <a:cs typeface="Glacial Indifference"/>
                <a:sym typeface="Glacial Indifference"/>
              </a:rPr>
              <a:t> and has to find patterns or group similar items together.</a:t>
            </a:r>
          </a:p>
        </p:txBody>
      </p:sp>
      <p:sp>
        <p:nvSpPr>
          <p:cNvPr name="TextBox 11" id="11"/>
          <p:cNvSpPr txBox="true"/>
          <p:nvPr/>
        </p:nvSpPr>
        <p:spPr>
          <a:xfrm rot="0">
            <a:off x="10195598" y="6969562"/>
            <a:ext cx="6245484" cy="1381125"/>
          </a:xfrm>
          <a:prstGeom prst="rect">
            <a:avLst/>
          </a:prstGeom>
        </p:spPr>
        <p:txBody>
          <a:bodyPr anchor="t" rtlCol="false" tIns="0" lIns="0" bIns="0" rIns="0">
            <a:spAutoFit/>
          </a:bodyPr>
          <a:lstStyle/>
          <a:p>
            <a:pPr algn="l">
              <a:lnSpc>
                <a:spcPts val="3600"/>
              </a:lnSpc>
            </a:pPr>
            <a:r>
              <a:rPr lang="en-US" sz="3000" i="true">
                <a:solidFill>
                  <a:srgbClr val="F1F5F8"/>
                </a:solidFill>
                <a:latin typeface="Glacial Indifference Italics"/>
                <a:ea typeface="Glacial Indifference Italics"/>
                <a:cs typeface="Glacial Indifference Italics"/>
                <a:sym typeface="Glacial Indifference Italics"/>
              </a:rPr>
              <a:t>E.g. Grouping songs into genres based on their style without being told the category names.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6277634" y="1156150"/>
            <a:ext cx="1843184" cy="1829840"/>
            <a:chOff x="0" y="0"/>
            <a:chExt cx="610594" cy="606173"/>
          </a:xfrm>
        </p:grpSpPr>
        <p:sp>
          <p:nvSpPr>
            <p:cNvPr name="Freeform 3" id="3"/>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37426"/>
            <a:ext cx="5548342" cy="10249574"/>
            <a:chOff x="0" y="0"/>
            <a:chExt cx="1126658" cy="2081300"/>
          </a:xfrm>
        </p:grpSpPr>
        <p:sp>
          <p:nvSpPr>
            <p:cNvPr name="Freeform 6" id="6"/>
            <p:cNvSpPr/>
            <p:nvPr/>
          </p:nvSpPr>
          <p:spPr>
            <a:xfrm flipH="false" flipV="false" rot="0">
              <a:off x="0" y="0"/>
              <a:ext cx="1126658" cy="2081300"/>
            </a:xfrm>
            <a:custGeom>
              <a:avLst/>
              <a:gdLst/>
              <a:ahLst/>
              <a:cxnLst/>
              <a:rect r="r" b="b" t="t" l="l"/>
              <a:pathLst>
                <a:path h="2081300" w="1126658">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sp>
        <p:sp>
          <p:nvSpPr>
            <p:cNvPr name="TextBox 7" id="7"/>
            <p:cNvSpPr txBox="true"/>
            <p:nvPr/>
          </p:nvSpPr>
          <p:spPr>
            <a:xfrm>
              <a:off x="0" y="-38100"/>
              <a:ext cx="1126658" cy="21194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150184" y="1028700"/>
            <a:ext cx="1843184" cy="1829840"/>
            <a:chOff x="0" y="0"/>
            <a:chExt cx="816655" cy="810743"/>
          </a:xfrm>
        </p:grpSpPr>
        <p:sp>
          <p:nvSpPr>
            <p:cNvPr name="Freeform 9" id="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24503" t="0" r="-24503" b="0"/>
              </a:stretch>
            </a:blipFill>
            <a:ln w="38100" cap="rnd">
              <a:solidFill>
                <a:srgbClr val="2E2D2D"/>
              </a:solidFill>
              <a:prstDash val="solid"/>
              <a:round/>
            </a:ln>
          </p:spPr>
        </p:sp>
      </p:grpSp>
      <p:grpSp>
        <p:nvGrpSpPr>
          <p:cNvPr name="Group 10" id="10"/>
          <p:cNvGrpSpPr/>
          <p:nvPr/>
        </p:nvGrpSpPr>
        <p:grpSpPr>
          <a:xfrm rot="0">
            <a:off x="8554017" y="1156150"/>
            <a:ext cx="1843184" cy="1829840"/>
            <a:chOff x="0" y="0"/>
            <a:chExt cx="610594" cy="606173"/>
          </a:xfrm>
        </p:grpSpPr>
        <p:sp>
          <p:nvSpPr>
            <p:cNvPr name="Freeform 11" id="1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12" id="1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426567" y="1028700"/>
            <a:ext cx="1843184" cy="1829840"/>
            <a:chOff x="0" y="0"/>
            <a:chExt cx="816655" cy="810743"/>
          </a:xfrm>
        </p:grpSpPr>
        <p:sp>
          <p:nvSpPr>
            <p:cNvPr name="Freeform 14" id="1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l="-24364" t="0" r="-24364" b="0"/>
              </a:stretch>
            </a:blipFill>
            <a:ln w="38100" cap="rnd">
              <a:solidFill>
                <a:srgbClr val="2E2D2D"/>
              </a:solidFill>
              <a:prstDash val="solid"/>
              <a:round/>
            </a:ln>
          </p:spPr>
        </p:sp>
      </p:grpSp>
      <p:grpSp>
        <p:nvGrpSpPr>
          <p:cNvPr name="Group 15" id="15"/>
          <p:cNvGrpSpPr/>
          <p:nvPr/>
        </p:nvGrpSpPr>
        <p:grpSpPr>
          <a:xfrm rot="0">
            <a:off x="10827344" y="1156150"/>
            <a:ext cx="1843184" cy="1829840"/>
            <a:chOff x="0" y="0"/>
            <a:chExt cx="610594" cy="606173"/>
          </a:xfrm>
        </p:grpSpPr>
        <p:sp>
          <p:nvSpPr>
            <p:cNvPr name="Freeform 16" id="1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17" id="1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699895" y="1028700"/>
            <a:ext cx="1843184" cy="1829840"/>
            <a:chOff x="0" y="0"/>
            <a:chExt cx="816655" cy="810743"/>
          </a:xfrm>
        </p:grpSpPr>
        <p:sp>
          <p:nvSpPr>
            <p:cNvPr name="Freeform 19" id="1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364" t="0" r="-24364" b="0"/>
              </a:stretch>
            </a:blipFill>
            <a:ln w="38100" cap="rnd">
              <a:solidFill>
                <a:srgbClr val="2E2D2D"/>
              </a:solidFill>
              <a:prstDash val="solid"/>
              <a:round/>
            </a:ln>
          </p:spPr>
        </p:sp>
      </p:grpSp>
      <p:grpSp>
        <p:nvGrpSpPr>
          <p:cNvPr name="Group 20" id="20"/>
          <p:cNvGrpSpPr/>
          <p:nvPr/>
        </p:nvGrpSpPr>
        <p:grpSpPr>
          <a:xfrm rot="0">
            <a:off x="13100671" y="1156150"/>
            <a:ext cx="1843184" cy="1829840"/>
            <a:chOff x="0" y="0"/>
            <a:chExt cx="610594" cy="606173"/>
          </a:xfrm>
        </p:grpSpPr>
        <p:sp>
          <p:nvSpPr>
            <p:cNvPr name="Freeform 21" id="2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22" id="2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973222" y="1028700"/>
            <a:ext cx="1843184" cy="1829840"/>
            <a:chOff x="0" y="0"/>
            <a:chExt cx="816655" cy="810743"/>
          </a:xfrm>
        </p:grpSpPr>
        <p:sp>
          <p:nvSpPr>
            <p:cNvPr name="Freeform 24" id="2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19423" t="0" r="-19423" b="0"/>
              </a:stretch>
            </a:blipFill>
            <a:ln w="38100" cap="rnd">
              <a:solidFill>
                <a:srgbClr val="2E2D2D"/>
              </a:solidFill>
              <a:prstDash val="solid"/>
              <a:round/>
            </a:ln>
          </p:spPr>
        </p:sp>
      </p:grpSp>
      <p:grpSp>
        <p:nvGrpSpPr>
          <p:cNvPr name="Group 25" id="25"/>
          <p:cNvGrpSpPr/>
          <p:nvPr/>
        </p:nvGrpSpPr>
        <p:grpSpPr>
          <a:xfrm rot="0">
            <a:off x="15376105" y="1156150"/>
            <a:ext cx="1843184" cy="1829840"/>
            <a:chOff x="0" y="0"/>
            <a:chExt cx="610594" cy="606173"/>
          </a:xfrm>
        </p:grpSpPr>
        <p:sp>
          <p:nvSpPr>
            <p:cNvPr name="Freeform 26" id="2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27" id="2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5248655" y="1028700"/>
            <a:ext cx="1843184" cy="1829840"/>
            <a:chOff x="0" y="0"/>
            <a:chExt cx="816655" cy="810743"/>
          </a:xfrm>
        </p:grpSpPr>
        <p:sp>
          <p:nvSpPr>
            <p:cNvPr name="Freeform 29" id="2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4364" t="0" r="-24364" b="0"/>
              </a:stretch>
            </a:blipFill>
            <a:ln w="38100" cap="rnd">
              <a:solidFill>
                <a:srgbClr val="2E2D2D"/>
              </a:solidFill>
              <a:prstDash val="solid"/>
              <a:round/>
            </a:ln>
          </p:spPr>
        </p:sp>
      </p:grpSp>
      <p:grpSp>
        <p:nvGrpSpPr>
          <p:cNvPr name="Group 30" id="30"/>
          <p:cNvGrpSpPr/>
          <p:nvPr/>
        </p:nvGrpSpPr>
        <p:grpSpPr>
          <a:xfrm rot="0">
            <a:off x="6317645" y="7015981"/>
            <a:ext cx="1843184" cy="1829840"/>
            <a:chOff x="0" y="0"/>
            <a:chExt cx="610594" cy="606173"/>
          </a:xfrm>
        </p:grpSpPr>
        <p:sp>
          <p:nvSpPr>
            <p:cNvPr name="Freeform 31" id="3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32" id="3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6190195" y="6888532"/>
            <a:ext cx="1843184" cy="1829840"/>
            <a:chOff x="0" y="0"/>
            <a:chExt cx="816655" cy="810743"/>
          </a:xfrm>
        </p:grpSpPr>
        <p:sp>
          <p:nvSpPr>
            <p:cNvPr name="Freeform 34" id="3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24503" t="0" r="-24503" b="0"/>
              </a:stretch>
            </a:blipFill>
            <a:ln w="38100" cap="rnd">
              <a:solidFill>
                <a:srgbClr val="2E2D2D"/>
              </a:solidFill>
              <a:prstDash val="solid"/>
              <a:round/>
            </a:ln>
          </p:spPr>
        </p:sp>
      </p:grpSp>
      <p:grpSp>
        <p:nvGrpSpPr>
          <p:cNvPr name="Group 35" id="35"/>
          <p:cNvGrpSpPr/>
          <p:nvPr/>
        </p:nvGrpSpPr>
        <p:grpSpPr>
          <a:xfrm rot="0">
            <a:off x="8594028" y="7015981"/>
            <a:ext cx="1843184" cy="1829840"/>
            <a:chOff x="0" y="0"/>
            <a:chExt cx="610594" cy="606173"/>
          </a:xfrm>
        </p:grpSpPr>
        <p:sp>
          <p:nvSpPr>
            <p:cNvPr name="Freeform 36" id="3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37" id="3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8466578" y="6888532"/>
            <a:ext cx="1843184" cy="1829840"/>
            <a:chOff x="0" y="0"/>
            <a:chExt cx="816655" cy="810743"/>
          </a:xfrm>
        </p:grpSpPr>
        <p:sp>
          <p:nvSpPr>
            <p:cNvPr name="Freeform 39" id="3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503" t="0" r="-24503" b="0"/>
              </a:stretch>
            </a:blipFill>
            <a:ln w="38100" cap="rnd">
              <a:solidFill>
                <a:srgbClr val="2E2D2D"/>
              </a:solidFill>
              <a:prstDash val="solid"/>
              <a:round/>
            </a:ln>
          </p:spPr>
        </p:sp>
      </p:grpSp>
      <p:grpSp>
        <p:nvGrpSpPr>
          <p:cNvPr name="Group 40" id="40"/>
          <p:cNvGrpSpPr/>
          <p:nvPr/>
        </p:nvGrpSpPr>
        <p:grpSpPr>
          <a:xfrm rot="0">
            <a:off x="10867355" y="7015981"/>
            <a:ext cx="1843184" cy="1829840"/>
            <a:chOff x="0" y="0"/>
            <a:chExt cx="610594" cy="606173"/>
          </a:xfrm>
        </p:grpSpPr>
        <p:sp>
          <p:nvSpPr>
            <p:cNvPr name="Freeform 41" id="4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42" id="4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10739905" y="6888532"/>
            <a:ext cx="1843184" cy="1829840"/>
            <a:chOff x="0" y="0"/>
            <a:chExt cx="816655" cy="810743"/>
          </a:xfrm>
        </p:grpSpPr>
        <p:sp>
          <p:nvSpPr>
            <p:cNvPr name="Freeform 44" id="4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1939" t="0" r="-21939" b="0"/>
              </a:stretch>
            </a:blipFill>
            <a:ln w="38100" cap="rnd">
              <a:solidFill>
                <a:srgbClr val="2E2D2D"/>
              </a:solidFill>
              <a:prstDash val="solid"/>
              <a:round/>
            </a:ln>
          </p:spPr>
        </p:sp>
      </p:grpSp>
      <p:grpSp>
        <p:nvGrpSpPr>
          <p:cNvPr name="Group 45" id="45"/>
          <p:cNvGrpSpPr/>
          <p:nvPr/>
        </p:nvGrpSpPr>
        <p:grpSpPr>
          <a:xfrm rot="0">
            <a:off x="13140682" y="7015981"/>
            <a:ext cx="1843184" cy="1829840"/>
            <a:chOff x="0" y="0"/>
            <a:chExt cx="610594" cy="606173"/>
          </a:xfrm>
        </p:grpSpPr>
        <p:sp>
          <p:nvSpPr>
            <p:cNvPr name="Freeform 46" id="4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47" id="4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3013232" y="6888532"/>
            <a:ext cx="1843184" cy="1829840"/>
            <a:chOff x="0" y="0"/>
            <a:chExt cx="816655" cy="810743"/>
          </a:xfrm>
        </p:grpSpPr>
        <p:sp>
          <p:nvSpPr>
            <p:cNvPr name="Freeform 49" id="4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38441" t="0" r="-38441" b="0"/>
              </a:stretch>
            </a:blipFill>
            <a:ln w="38100" cap="rnd">
              <a:solidFill>
                <a:srgbClr val="2E2D2D"/>
              </a:solidFill>
              <a:prstDash val="solid"/>
              <a:round/>
            </a:ln>
          </p:spPr>
        </p:sp>
      </p:grpSp>
      <p:grpSp>
        <p:nvGrpSpPr>
          <p:cNvPr name="Group 50" id="50"/>
          <p:cNvGrpSpPr/>
          <p:nvPr/>
        </p:nvGrpSpPr>
        <p:grpSpPr>
          <a:xfrm rot="0">
            <a:off x="15416116" y="7015981"/>
            <a:ext cx="1843184" cy="1829840"/>
            <a:chOff x="0" y="0"/>
            <a:chExt cx="610594" cy="606173"/>
          </a:xfrm>
        </p:grpSpPr>
        <p:sp>
          <p:nvSpPr>
            <p:cNvPr name="Freeform 51" id="5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52" id="5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5288666" y="6888532"/>
            <a:ext cx="1843184" cy="1829840"/>
            <a:chOff x="0" y="0"/>
            <a:chExt cx="816655" cy="810743"/>
          </a:xfrm>
        </p:grpSpPr>
        <p:sp>
          <p:nvSpPr>
            <p:cNvPr name="Freeform 54" id="5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24925" t="0" r="-24925" b="0"/>
              </a:stretch>
            </a:blipFill>
            <a:ln w="38100" cap="rnd">
              <a:solidFill>
                <a:srgbClr val="2E2D2D"/>
              </a:solidFill>
              <a:prstDash val="solid"/>
              <a:round/>
            </a:ln>
          </p:spPr>
        </p:sp>
      </p:grpSp>
      <p:grpSp>
        <p:nvGrpSpPr>
          <p:cNvPr name="Group 55" id="55"/>
          <p:cNvGrpSpPr/>
          <p:nvPr/>
        </p:nvGrpSpPr>
        <p:grpSpPr>
          <a:xfrm rot="0">
            <a:off x="6318119" y="4086066"/>
            <a:ext cx="1843184" cy="1829840"/>
            <a:chOff x="0" y="0"/>
            <a:chExt cx="610594" cy="606173"/>
          </a:xfrm>
        </p:grpSpPr>
        <p:sp>
          <p:nvSpPr>
            <p:cNvPr name="Freeform 56" id="5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57" id="5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6190670" y="3958616"/>
            <a:ext cx="1843184" cy="1829840"/>
            <a:chOff x="0" y="0"/>
            <a:chExt cx="816655" cy="810743"/>
          </a:xfrm>
        </p:grpSpPr>
        <p:sp>
          <p:nvSpPr>
            <p:cNvPr name="Freeform 59" id="5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643" t="0" r="-24643" b="0"/>
              </a:stretch>
            </a:blipFill>
            <a:ln w="38100" cap="rnd">
              <a:solidFill>
                <a:srgbClr val="2E2D2D"/>
              </a:solidFill>
              <a:prstDash val="solid"/>
              <a:round/>
            </a:ln>
          </p:spPr>
        </p:sp>
      </p:grpSp>
      <p:grpSp>
        <p:nvGrpSpPr>
          <p:cNvPr name="Group 60" id="60"/>
          <p:cNvGrpSpPr/>
          <p:nvPr/>
        </p:nvGrpSpPr>
        <p:grpSpPr>
          <a:xfrm rot="0">
            <a:off x="8594502" y="4086066"/>
            <a:ext cx="1843184" cy="1829840"/>
            <a:chOff x="0" y="0"/>
            <a:chExt cx="610594" cy="606173"/>
          </a:xfrm>
        </p:grpSpPr>
        <p:sp>
          <p:nvSpPr>
            <p:cNvPr name="Freeform 61" id="6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62" id="6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8467053" y="3958616"/>
            <a:ext cx="1843184" cy="1829840"/>
            <a:chOff x="0" y="0"/>
            <a:chExt cx="816655" cy="810743"/>
          </a:xfrm>
        </p:grpSpPr>
        <p:sp>
          <p:nvSpPr>
            <p:cNvPr name="Freeform 64" id="6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3"/>
              <a:stretch>
                <a:fillRect l="-44100" t="0" r="-44100" b="0"/>
              </a:stretch>
            </a:blipFill>
            <a:ln w="38100" cap="rnd">
              <a:solidFill>
                <a:srgbClr val="2E2D2D"/>
              </a:solidFill>
              <a:prstDash val="solid"/>
              <a:round/>
            </a:ln>
          </p:spPr>
        </p:sp>
      </p:grpSp>
      <p:grpSp>
        <p:nvGrpSpPr>
          <p:cNvPr name="Group 65" id="65"/>
          <p:cNvGrpSpPr/>
          <p:nvPr/>
        </p:nvGrpSpPr>
        <p:grpSpPr>
          <a:xfrm rot="0">
            <a:off x="10867829" y="4086066"/>
            <a:ext cx="1843184" cy="1829840"/>
            <a:chOff x="0" y="0"/>
            <a:chExt cx="610594" cy="606173"/>
          </a:xfrm>
        </p:grpSpPr>
        <p:sp>
          <p:nvSpPr>
            <p:cNvPr name="Freeform 66" id="6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67" id="6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68" id="68"/>
          <p:cNvGrpSpPr/>
          <p:nvPr/>
        </p:nvGrpSpPr>
        <p:grpSpPr>
          <a:xfrm rot="0">
            <a:off x="10740380" y="3958616"/>
            <a:ext cx="1843184" cy="1829840"/>
            <a:chOff x="0" y="0"/>
            <a:chExt cx="816655" cy="810743"/>
          </a:xfrm>
        </p:grpSpPr>
        <p:sp>
          <p:nvSpPr>
            <p:cNvPr name="Freeform 69" id="6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4"/>
              <a:stretch>
                <a:fillRect l="-24364" t="0" r="-24364" b="0"/>
              </a:stretch>
            </a:blipFill>
            <a:ln w="38100" cap="rnd">
              <a:solidFill>
                <a:srgbClr val="2E2D2D"/>
              </a:solidFill>
              <a:prstDash val="solid"/>
              <a:round/>
            </a:ln>
          </p:spPr>
        </p:sp>
      </p:grpSp>
      <p:grpSp>
        <p:nvGrpSpPr>
          <p:cNvPr name="Group 70" id="70"/>
          <p:cNvGrpSpPr/>
          <p:nvPr/>
        </p:nvGrpSpPr>
        <p:grpSpPr>
          <a:xfrm rot="0">
            <a:off x="13141156" y="4086066"/>
            <a:ext cx="1843184" cy="1829840"/>
            <a:chOff x="0" y="0"/>
            <a:chExt cx="610594" cy="606173"/>
          </a:xfrm>
        </p:grpSpPr>
        <p:sp>
          <p:nvSpPr>
            <p:cNvPr name="Freeform 71" id="7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72" id="7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73" id="73"/>
          <p:cNvGrpSpPr/>
          <p:nvPr/>
        </p:nvGrpSpPr>
        <p:grpSpPr>
          <a:xfrm rot="0">
            <a:off x="13013707" y="3958616"/>
            <a:ext cx="1843184" cy="1829840"/>
            <a:chOff x="0" y="0"/>
            <a:chExt cx="816655" cy="810743"/>
          </a:xfrm>
        </p:grpSpPr>
        <p:sp>
          <p:nvSpPr>
            <p:cNvPr name="Freeform 74" id="7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3017" t="0" r="-3017" b="0"/>
              </a:stretch>
            </a:blipFill>
            <a:ln w="38100" cap="rnd">
              <a:solidFill>
                <a:srgbClr val="2E2D2D"/>
              </a:solidFill>
              <a:prstDash val="solid"/>
              <a:round/>
            </a:ln>
          </p:spPr>
        </p:sp>
      </p:grpSp>
      <p:grpSp>
        <p:nvGrpSpPr>
          <p:cNvPr name="Group 75" id="75"/>
          <p:cNvGrpSpPr/>
          <p:nvPr/>
        </p:nvGrpSpPr>
        <p:grpSpPr>
          <a:xfrm rot="0">
            <a:off x="15416590" y="4086066"/>
            <a:ext cx="1843184" cy="1829840"/>
            <a:chOff x="0" y="0"/>
            <a:chExt cx="610594" cy="606173"/>
          </a:xfrm>
        </p:grpSpPr>
        <p:sp>
          <p:nvSpPr>
            <p:cNvPr name="Freeform 76" id="7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77" id="7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78" id="78"/>
          <p:cNvGrpSpPr/>
          <p:nvPr/>
        </p:nvGrpSpPr>
        <p:grpSpPr>
          <a:xfrm rot="0">
            <a:off x="15289141" y="3958616"/>
            <a:ext cx="1843184" cy="1829840"/>
            <a:chOff x="0" y="0"/>
            <a:chExt cx="816655" cy="810743"/>
          </a:xfrm>
        </p:grpSpPr>
        <p:sp>
          <p:nvSpPr>
            <p:cNvPr name="Freeform 79" id="7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24503" t="0" r="-24503" b="0"/>
              </a:stretch>
            </a:blipFill>
            <a:ln w="38100" cap="rnd">
              <a:solidFill>
                <a:srgbClr val="2E2D2D"/>
              </a:solidFill>
              <a:prstDash val="solid"/>
              <a:round/>
            </a:ln>
          </p:spPr>
        </p:sp>
      </p:grpSp>
      <p:sp>
        <p:nvSpPr>
          <p:cNvPr name="Freeform 80" id="80"/>
          <p:cNvSpPr/>
          <p:nvPr/>
        </p:nvSpPr>
        <p:spPr>
          <a:xfrm flipH="false" flipV="false" rot="0">
            <a:off x="1028700" y="5387158"/>
            <a:ext cx="4095946" cy="3809230"/>
          </a:xfrm>
          <a:custGeom>
            <a:avLst/>
            <a:gdLst/>
            <a:ahLst/>
            <a:cxnLst/>
            <a:rect r="r" b="b" t="t" l="l"/>
            <a:pathLst>
              <a:path h="3809230" w="4095946">
                <a:moveTo>
                  <a:pt x="0" y="0"/>
                </a:moveTo>
                <a:lnTo>
                  <a:pt x="4095946" y="0"/>
                </a:lnTo>
                <a:lnTo>
                  <a:pt x="4095946" y="3809230"/>
                </a:lnTo>
                <a:lnTo>
                  <a:pt x="0" y="38092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81" id="81"/>
          <p:cNvSpPr txBox="true"/>
          <p:nvPr/>
        </p:nvSpPr>
        <p:spPr>
          <a:xfrm rot="0">
            <a:off x="1028700" y="638286"/>
            <a:ext cx="4095946" cy="1708151"/>
          </a:xfrm>
          <a:prstGeom prst="rect">
            <a:avLst/>
          </a:prstGeom>
        </p:spPr>
        <p:txBody>
          <a:bodyPr anchor="t" rtlCol="false" tIns="0" lIns="0" bIns="0" rIns="0">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name="TextBox 82" id="82"/>
          <p:cNvSpPr txBox="true"/>
          <p:nvPr/>
        </p:nvSpPr>
        <p:spPr>
          <a:xfrm rot="0">
            <a:off x="1028700" y="2605088"/>
            <a:ext cx="3699077" cy="1981200"/>
          </a:xfrm>
          <a:prstGeom prst="rect">
            <a:avLst/>
          </a:prstGeom>
        </p:spPr>
        <p:txBody>
          <a:bodyPr anchor="t" rtlCol="false" tIns="0" lIns="0" bIns="0" rIns="0">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How would you group these images into categories based on patterns you observe?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6315538" y="1715061"/>
            <a:ext cx="1843184" cy="1829840"/>
            <a:chOff x="0" y="0"/>
            <a:chExt cx="610594" cy="606173"/>
          </a:xfrm>
        </p:grpSpPr>
        <p:sp>
          <p:nvSpPr>
            <p:cNvPr name="Freeform 3" id="3"/>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37426"/>
            <a:ext cx="5548342" cy="10249574"/>
            <a:chOff x="0" y="0"/>
            <a:chExt cx="1126658" cy="2081300"/>
          </a:xfrm>
        </p:grpSpPr>
        <p:sp>
          <p:nvSpPr>
            <p:cNvPr name="Freeform 6" id="6"/>
            <p:cNvSpPr/>
            <p:nvPr/>
          </p:nvSpPr>
          <p:spPr>
            <a:xfrm flipH="false" flipV="false" rot="0">
              <a:off x="0" y="0"/>
              <a:ext cx="1126658" cy="2081300"/>
            </a:xfrm>
            <a:custGeom>
              <a:avLst/>
              <a:gdLst/>
              <a:ahLst/>
              <a:cxnLst/>
              <a:rect r="r" b="b" t="t" l="l"/>
              <a:pathLst>
                <a:path h="2081300" w="1126658">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sp>
        <p:sp>
          <p:nvSpPr>
            <p:cNvPr name="TextBox 7" id="7"/>
            <p:cNvSpPr txBox="true"/>
            <p:nvPr/>
          </p:nvSpPr>
          <p:spPr>
            <a:xfrm>
              <a:off x="0" y="-38100"/>
              <a:ext cx="1126658" cy="21194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188088" y="1587611"/>
            <a:ext cx="1843184" cy="1829840"/>
            <a:chOff x="0" y="0"/>
            <a:chExt cx="816655" cy="810743"/>
          </a:xfrm>
        </p:grpSpPr>
        <p:sp>
          <p:nvSpPr>
            <p:cNvPr name="Freeform 9" id="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2"/>
              <a:stretch>
                <a:fillRect l="-24503" t="0" r="-24503" b="0"/>
              </a:stretch>
            </a:blipFill>
            <a:ln w="38100" cap="rnd">
              <a:solidFill>
                <a:srgbClr val="2E2D2D"/>
              </a:solidFill>
              <a:prstDash val="solid"/>
              <a:round/>
            </a:ln>
          </p:spPr>
        </p:sp>
      </p:grpSp>
      <p:grpSp>
        <p:nvGrpSpPr>
          <p:cNvPr name="Group 10" id="10"/>
          <p:cNvGrpSpPr/>
          <p:nvPr/>
        </p:nvGrpSpPr>
        <p:grpSpPr>
          <a:xfrm rot="0">
            <a:off x="10865248" y="1715061"/>
            <a:ext cx="1843184" cy="1829840"/>
            <a:chOff x="0" y="0"/>
            <a:chExt cx="610594" cy="606173"/>
          </a:xfrm>
        </p:grpSpPr>
        <p:sp>
          <p:nvSpPr>
            <p:cNvPr name="Freeform 11" id="1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12" id="1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737798" y="1587611"/>
            <a:ext cx="1843184" cy="1829840"/>
            <a:chOff x="0" y="0"/>
            <a:chExt cx="816655" cy="810743"/>
          </a:xfrm>
        </p:grpSpPr>
        <p:sp>
          <p:nvSpPr>
            <p:cNvPr name="Freeform 14" id="1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3"/>
              <a:stretch>
                <a:fillRect l="-24364" t="0" r="-24364" b="0"/>
              </a:stretch>
            </a:blipFill>
            <a:ln w="38100" cap="rnd">
              <a:solidFill>
                <a:srgbClr val="2E2D2D"/>
              </a:solidFill>
              <a:prstDash val="solid"/>
              <a:round/>
            </a:ln>
          </p:spPr>
        </p:sp>
      </p:grpSp>
      <p:grpSp>
        <p:nvGrpSpPr>
          <p:cNvPr name="Group 15" id="15"/>
          <p:cNvGrpSpPr/>
          <p:nvPr/>
        </p:nvGrpSpPr>
        <p:grpSpPr>
          <a:xfrm rot="0">
            <a:off x="6317645" y="7366548"/>
            <a:ext cx="1843184" cy="1829840"/>
            <a:chOff x="0" y="0"/>
            <a:chExt cx="610594" cy="606173"/>
          </a:xfrm>
        </p:grpSpPr>
        <p:sp>
          <p:nvSpPr>
            <p:cNvPr name="Freeform 16" id="1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17" id="1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190195" y="7239098"/>
            <a:ext cx="1843184" cy="1829840"/>
            <a:chOff x="0" y="0"/>
            <a:chExt cx="816655" cy="810743"/>
          </a:xfrm>
        </p:grpSpPr>
        <p:sp>
          <p:nvSpPr>
            <p:cNvPr name="Freeform 19" id="1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4"/>
              <a:stretch>
                <a:fillRect l="-24503" t="0" r="-24503" b="0"/>
              </a:stretch>
            </a:blipFill>
            <a:ln w="38100" cap="rnd">
              <a:solidFill>
                <a:srgbClr val="2E2D2D"/>
              </a:solidFill>
              <a:prstDash val="solid"/>
              <a:round/>
            </a:ln>
          </p:spPr>
        </p:sp>
      </p:grpSp>
      <p:grpSp>
        <p:nvGrpSpPr>
          <p:cNvPr name="Group 20" id="20"/>
          <p:cNvGrpSpPr/>
          <p:nvPr/>
        </p:nvGrpSpPr>
        <p:grpSpPr>
          <a:xfrm rot="0">
            <a:off x="8594028" y="7366548"/>
            <a:ext cx="1843184" cy="1829840"/>
            <a:chOff x="0" y="0"/>
            <a:chExt cx="610594" cy="606173"/>
          </a:xfrm>
        </p:grpSpPr>
        <p:sp>
          <p:nvSpPr>
            <p:cNvPr name="Freeform 21" id="2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22" id="2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8466578" y="7239098"/>
            <a:ext cx="1843184" cy="1829840"/>
            <a:chOff x="0" y="0"/>
            <a:chExt cx="816655" cy="810743"/>
          </a:xfrm>
        </p:grpSpPr>
        <p:sp>
          <p:nvSpPr>
            <p:cNvPr name="Freeform 24" id="2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5"/>
              <a:stretch>
                <a:fillRect l="-24503" t="0" r="-24503" b="0"/>
              </a:stretch>
            </a:blipFill>
            <a:ln w="38100" cap="rnd">
              <a:solidFill>
                <a:srgbClr val="2E2D2D"/>
              </a:solidFill>
              <a:prstDash val="solid"/>
              <a:round/>
            </a:ln>
          </p:spPr>
        </p:sp>
      </p:grpSp>
      <p:grpSp>
        <p:nvGrpSpPr>
          <p:cNvPr name="Group 25" id="25"/>
          <p:cNvGrpSpPr/>
          <p:nvPr/>
        </p:nvGrpSpPr>
        <p:grpSpPr>
          <a:xfrm rot="0">
            <a:off x="13140682" y="1716137"/>
            <a:ext cx="1843184" cy="1829840"/>
            <a:chOff x="0" y="0"/>
            <a:chExt cx="610594" cy="606173"/>
          </a:xfrm>
        </p:grpSpPr>
        <p:sp>
          <p:nvSpPr>
            <p:cNvPr name="Freeform 26" id="2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27" id="2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3013232" y="1588687"/>
            <a:ext cx="1843184" cy="1829840"/>
            <a:chOff x="0" y="0"/>
            <a:chExt cx="816655" cy="810743"/>
          </a:xfrm>
        </p:grpSpPr>
        <p:sp>
          <p:nvSpPr>
            <p:cNvPr name="Freeform 29" id="2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6"/>
              <a:stretch>
                <a:fillRect l="-21939" t="0" r="-21939" b="0"/>
              </a:stretch>
            </a:blipFill>
            <a:ln w="38100" cap="rnd">
              <a:solidFill>
                <a:srgbClr val="2E2D2D"/>
              </a:solidFill>
              <a:prstDash val="solid"/>
              <a:round/>
            </a:ln>
          </p:spPr>
        </p:sp>
      </p:grpSp>
      <p:grpSp>
        <p:nvGrpSpPr>
          <p:cNvPr name="Group 30" id="30"/>
          <p:cNvGrpSpPr/>
          <p:nvPr/>
        </p:nvGrpSpPr>
        <p:grpSpPr>
          <a:xfrm rot="0">
            <a:off x="10867355" y="4540804"/>
            <a:ext cx="1843184" cy="1829840"/>
            <a:chOff x="0" y="0"/>
            <a:chExt cx="610594" cy="606173"/>
          </a:xfrm>
        </p:grpSpPr>
        <p:sp>
          <p:nvSpPr>
            <p:cNvPr name="Freeform 31" id="3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32" id="3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0739905" y="4413354"/>
            <a:ext cx="1843184" cy="1829840"/>
            <a:chOff x="0" y="0"/>
            <a:chExt cx="816655" cy="810743"/>
          </a:xfrm>
        </p:grpSpPr>
        <p:sp>
          <p:nvSpPr>
            <p:cNvPr name="Freeform 34" id="3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7"/>
              <a:stretch>
                <a:fillRect l="-38441" t="0" r="-38441" b="0"/>
              </a:stretch>
            </a:blipFill>
            <a:ln w="38100" cap="rnd">
              <a:solidFill>
                <a:srgbClr val="2E2D2D"/>
              </a:solidFill>
              <a:prstDash val="solid"/>
              <a:round/>
            </a:ln>
          </p:spPr>
        </p:sp>
      </p:grpSp>
      <p:grpSp>
        <p:nvGrpSpPr>
          <p:cNvPr name="Group 35" id="35"/>
          <p:cNvGrpSpPr/>
          <p:nvPr/>
        </p:nvGrpSpPr>
        <p:grpSpPr>
          <a:xfrm rot="0">
            <a:off x="15416116" y="7366548"/>
            <a:ext cx="1843184" cy="1829840"/>
            <a:chOff x="0" y="0"/>
            <a:chExt cx="610594" cy="606173"/>
          </a:xfrm>
        </p:grpSpPr>
        <p:sp>
          <p:nvSpPr>
            <p:cNvPr name="Freeform 36" id="3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37" id="3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5288666" y="7239098"/>
            <a:ext cx="1843184" cy="1829840"/>
            <a:chOff x="0" y="0"/>
            <a:chExt cx="816655" cy="810743"/>
          </a:xfrm>
        </p:grpSpPr>
        <p:sp>
          <p:nvSpPr>
            <p:cNvPr name="Freeform 39" id="3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8"/>
              <a:stretch>
                <a:fillRect l="-24925" t="0" r="-24925" b="0"/>
              </a:stretch>
            </a:blipFill>
            <a:ln w="38100" cap="rnd">
              <a:solidFill>
                <a:srgbClr val="2E2D2D"/>
              </a:solidFill>
              <a:prstDash val="solid"/>
              <a:round/>
            </a:ln>
          </p:spPr>
        </p:sp>
      </p:grpSp>
      <p:grpSp>
        <p:nvGrpSpPr>
          <p:cNvPr name="Group 40" id="40"/>
          <p:cNvGrpSpPr/>
          <p:nvPr/>
        </p:nvGrpSpPr>
        <p:grpSpPr>
          <a:xfrm rot="0">
            <a:off x="6317645" y="4540804"/>
            <a:ext cx="1843184" cy="1829840"/>
            <a:chOff x="0" y="0"/>
            <a:chExt cx="610594" cy="606173"/>
          </a:xfrm>
        </p:grpSpPr>
        <p:sp>
          <p:nvSpPr>
            <p:cNvPr name="Freeform 41" id="4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42" id="4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6190195" y="4413354"/>
            <a:ext cx="1843184" cy="1829840"/>
            <a:chOff x="0" y="0"/>
            <a:chExt cx="816655" cy="810743"/>
          </a:xfrm>
        </p:grpSpPr>
        <p:sp>
          <p:nvSpPr>
            <p:cNvPr name="Freeform 44" id="4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9"/>
              <a:stretch>
                <a:fillRect l="-24643" t="0" r="-24643" b="0"/>
              </a:stretch>
            </a:blipFill>
            <a:ln w="38100" cap="rnd">
              <a:solidFill>
                <a:srgbClr val="2E2D2D"/>
              </a:solidFill>
              <a:prstDash val="solid"/>
              <a:round/>
            </a:ln>
          </p:spPr>
        </p:sp>
      </p:grpSp>
      <p:grpSp>
        <p:nvGrpSpPr>
          <p:cNvPr name="Group 45" id="45"/>
          <p:cNvGrpSpPr/>
          <p:nvPr/>
        </p:nvGrpSpPr>
        <p:grpSpPr>
          <a:xfrm rot="0">
            <a:off x="15416116" y="1716137"/>
            <a:ext cx="1843184" cy="1829840"/>
            <a:chOff x="0" y="0"/>
            <a:chExt cx="610594" cy="606173"/>
          </a:xfrm>
        </p:grpSpPr>
        <p:sp>
          <p:nvSpPr>
            <p:cNvPr name="Freeform 46" id="4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47" id="4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5288666" y="1588687"/>
            <a:ext cx="1843184" cy="1829840"/>
            <a:chOff x="0" y="0"/>
            <a:chExt cx="816655" cy="810743"/>
          </a:xfrm>
        </p:grpSpPr>
        <p:sp>
          <p:nvSpPr>
            <p:cNvPr name="Freeform 49" id="4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0"/>
              <a:stretch>
                <a:fillRect l="-44100" t="0" r="-44100" b="0"/>
              </a:stretch>
            </a:blipFill>
            <a:ln w="38100" cap="rnd">
              <a:solidFill>
                <a:srgbClr val="2E2D2D"/>
              </a:solidFill>
              <a:prstDash val="solid"/>
              <a:round/>
            </a:ln>
          </p:spPr>
        </p:sp>
      </p:grpSp>
      <p:grpSp>
        <p:nvGrpSpPr>
          <p:cNvPr name="Group 50" id="50"/>
          <p:cNvGrpSpPr/>
          <p:nvPr/>
        </p:nvGrpSpPr>
        <p:grpSpPr>
          <a:xfrm rot="0">
            <a:off x="13140682" y="4540804"/>
            <a:ext cx="1843184" cy="1829840"/>
            <a:chOff x="0" y="0"/>
            <a:chExt cx="610594" cy="606173"/>
          </a:xfrm>
        </p:grpSpPr>
        <p:sp>
          <p:nvSpPr>
            <p:cNvPr name="Freeform 51" id="51"/>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52" id="52"/>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3013232" y="4413354"/>
            <a:ext cx="1843184" cy="1829840"/>
            <a:chOff x="0" y="0"/>
            <a:chExt cx="816655" cy="810743"/>
          </a:xfrm>
        </p:grpSpPr>
        <p:sp>
          <p:nvSpPr>
            <p:cNvPr name="Freeform 54" id="54"/>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1"/>
              <a:stretch>
                <a:fillRect l="-3017" t="0" r="-3017" b="0"/>
              </a:stretch>
            </a:blipFill>
            <a:ln w="38100" cap="rnd">
              <a:solidFill>
                <a:srgbClr val="2E2D2D"/>
              </a:solidFill>
              <a:prstDash val="solid"/>
              <a:round/>
            </a:ln>
          </p:spPr>
        </p:sp>
      </p:grpSp>
      <p:grpSp>
        <p:nvGrpSpPr>
          <p:cNvPr name="Group 55" id="55"/>
          <p:cNvGrpSpPr/>
          <p:nvPr/>
        </p:nvGrpSpPr>
        <p:grpSpPr>
          <a:xfrm rot="0">
            <a:off x="8590393" y="1716137"/>
            <a:ext cx="1843184" cy="1829840"/>
            <a:chOff x="0" y="0"/>
            <a:chExt cx="610594" cy="606173"/>
          </a:xfrm>
        </p:grpSpPr>
        <p:sp>
          <p:nvSpPr>
            <p:cNvPr name="Freeform 56" id="56"/>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57" id="57"/>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8462943" y="1588687"/>
            <a:ext cx="1843184" cy="1829840"/>
            <a:chOff x="0" y="0"/>
            <a:chExt cx="816655" cy="810743"/>
          </a:xfrm>
        </p:grpSpPr>
        <p:sp>
          <p:nvSpPr>
            <p:cNvPr name="Freeform 59" id="59"/>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2"/>
              <a:stretch>
                <a:fillRect l="-24503" t="0" r="-24503" b="0"/>
              </a:stretch>
            </a:blipFill>
            <a:ln w="38100" cap="rnd">
              <a:solidFill>
                <a:srgbClr val="2E2D2D"/>
              </a:solidFill>
              <a:prstDash val="solid"/>
              <a:round/>
            </a:ln>
          </p:spPr>
        </p:sp>
      </p:grpSp>
      <p:sp>
        <p:nvSpPr>
          <p:cNvPr name="Freeform 60" id="60"/>
          <p:cNvSpPr/>
          <p:nvPr/>
        </p:nvSpPr>
        <p:spPr>
          <a:xfrm flipH="false" flipV="false" rot="0">
            <a:off x="1028700" y="5387158"/>
            <a:ext cx="4095946" cy="3809230"/>
          </a:xfrm>
          <a:custGeom>
            <a:avLst/>
            <a:gdLst/>
            <a:ahLst/>
            <a:cxnLst/>
            <a:rect r="r" b="b" t="t" l="l"/>
            <a:pathLst>
              <a:path h="3809230" w="4095946">
                <a:moveTo>
                  <a:pt x="0" y="0"/>
                </a:moveTo>
                <a:lnTo>
                  <a:pt x="4095946" y="0"/>
                </a:lnTo>
                <a:lnTo>
                  <a:pt x="4095946" y="3809230"/>
                </a:lnTo>
                <a:lnTo>
                  <a:pt x="0" y="38092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61" id="61"/>
          <p:cNvGrpSpPr/>
          <p:nvPr/>
        </p:nvGrpSpPr>
        <p:grpSpPr>
          <a:xfrm rot="0">
            <a:off x="8591921" y="4540804"/>
            <a:ext cx="1843184" cy="1829840"/>
            <a:chOff x="0" y="0"/>
            <a:chExt cx="610594" cy="606173"/>
          </a:xfrm>
        </p:grpSpPr>
        <p:sp>
          <p:nvSpPr>
            <p:cNvPr name="Freeform 62" id="62"/>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63" id="63"/>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8464471" y="4413354"/>
            <a:ext cx="1843184" cy="1829840"/>
            <a:chOff x="0" y="0"/>
            <a:chExt cx="816655" cy="810743"/>
          </a:xfrm>
        </p:grpSpPr>
        <p:sp>
          <p:nvSpPr>
            <p:cNvPr name="Freeform 65" id="65"/>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5"/>
              <a:stretch>
                <a:fillRect l="-24364" t="0" r="-24364" b="0"/>
              </a:stretch>
            </a:blipFill>
            <a:ln w="38100" cap="rnd">
              <a:solidFill>
                <a:srgbClr val="2E2D2D"/>
              </a:solidFill>
              <a:prstDash val="solid"/>
              <a:round/>
            </a:ln>
          </p:spPr>
        </p:sp>
      </p:grpSp>
      <p:grpSp>
        <p:nvGrpSpPr>
          <p:cNvPr name="Group 66" id="66"/>
          <p:cNvGrpSpPr/>
          <p:nvPr/>
        </p:nvGrpSpPr>
        <p:grpSpPr>
          <a:xfrm rot="0">
            <a:off x="15416116" y="4540804"/>
            <a:ext cx="1843184" cy="1829840"/>
            <a:chOff x="0" y="0"/>
            <a:chExt cx="610594" cy="606173"/>
          </a:xfrm>
        </p:grpSpPr>
        <p:sp>
          <p:nvSpPr>
            <p:cNvPr name="Freeform 67" id="67"/>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68" id="68"/>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69" id="69"/>
          <p:cNvGrpSpPr/>
          <p:nvPr/>
        </p:nvGrpSpPr>
        <p:grpSpPr>
          <a:xfrm rot="0">
            <a:off x="15288666" y="4413354"/>
            <a:ext cx="1843184" cy="1829840"/>
            <a:chOff x="0" y="0"/>
            <a:chExt cx="816655" cy="810743"/>
          </a:xfrm>
        </p:grpSpPr>
        <p:sp>
          <p:nvSpPr>
            <p:cNvPr name="Freeform 70" id="70"/>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6"/>
              <a:stretch>
                <a:fillRect l="-24364" t="0" r="-24364" b="0"/>
              </a:stretch>
            </a:blipFill>
            <a:ln w="38100" cap="rnd">
              <a:solidFill>
                <a:srgbClr val="2E2D2D"/>
              </a:solidFill>
              <a:prstDash val="solid"/>
              <a:round/>
            </a:ln>
          </p:spPr>
        </p:sp>
      </p:grpSp>
      <p:grpSp>
        <p:nvGrpSpPr>
          <p:cNvPr name="Group 71" id="71"/>
          <p:cNvGrpSpPr/>
          <p:nvPr/>
        </p:nvGrpSpPr>
        <p:grpSpPr>
          <a:xfrm rot="0">
            <a:off x="10869462" y="7366548"/>
            <a:ext cx="1843184" cy="1829840"/>
            <a:chOff x="0" y="0"/>
            <a:chExt cx="610594" cy="606173"/>
          </a:xfrm>
        </p:grpSpPr>
        <p:sp>
          <p:nvSpPr>
            <p:cNvPr name="Freeform 72" id="72"/>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73" id="73"/>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74" id="74"/>
          <p:cNvGrpSpPr/>
          <p:nvPr/>
        </p:nvGrpSpPr>
        <p:grpSpPr>
          <a:xfrm rot="0">
            <a:off x="10742012" y="7239098"/>
            <a:ext cx="1843184" cy="1829840"/>
            <a:chOff x="0" y="0"/>
            <a:chExt cx="816655" cy="810743"/>
          </a:xfrm>
        </p:grpSpPr>
        <p:sp>
          <p:nvSpPr>
            <p:cNvPr name="Freeform 75" id="75"/>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7"/>
              <a:stretch>
                <a:fillRect l="-24364" t="0" r="-24364" b="0"/>
              </a:stretch>
            </a:blipFill>
            <a:ln w="38100" cap="rnd">
              <a:solidFill>
                <a:srgbClr val="2E2D2D"/>
              </a:solidFill>
              <a:prstDash val="solid"/>
              <a:round/>
            </a:ln>
          </p:spPr>
        </p:sp>
      </p:grpSp>
      <p:grpSp>
        <p:nvGrpSpPr>
          <p:cNvPr name="Group 76" id="76"/>
          <p:cNvGrpSpPr/>
          <p:nvPr/>
        </p:nvGrpSpPr>
        <p:grpSpPr>
          <a:xfrm rot="0">
            <a:off x="13144896" y="7365471"/>
            <a:ext cx="1843184" cy="1829840"/>
            <a:chOff x="0" y="0"/>
            <a:chExt cx="610594" cy="606173"/>
          </a:xfrm>
        </p:grpSpPr>
        <p:sp>
          <p:nvSpPr>
            <p:cNvPr name="Freeform 77" id="77"/>
            <p:cNvSpPr/>
            <p:nvPr/>
          </p:nvSpPr>
          <p:spPr>
            <a:xfrm flipH="false" flipV="false" rot="0">
              <a:off x="0" y="0"/>
              <a:ext cx="610594" cy="606173"/>
            </a:xfrm>
            <a:custGeom>
              <a:avLst/>
              <a:gdLst/>
              <a:ahLst/>
              <a:cxnLst/>
              <a:rect r="r" b="b" t="t" l="l"/>
              <a:pathLst>
                <a:path h="606173" w="610594">
                  <a:moveTo>
                    <a:pt x="168012" y="0"/>
                  </a:moveTo>
                  <a:lnTo>
                    <a:pt x="442582" y="0"/>
                  </a:lnTo>
                  <a:cubicBezTo>
                    <a:pt x="535372" y="0"/>
                    <a:pt x="610594" y="75221"/>
                    <a:pt x="610594" y="168012"/>
                  </a:cubicBezTo>
                  <a:lnTo>
                    <a:pt x="610594" y="438161"/>
                  </a:lnTo>
                  <a:cubicBezTo>
                    <a:pt x="610594" y="530952"/>
                    <a:pt x="535372" y="606173"/>
                    <a:pt x="442582" y="606173"/>
                  </a:cubicBezTo>
                  <a:lnTo>
                    <a:pt x="168012" y="606173"/>
                  </a:lnTo>
                  <a:cubicBezTo>
                    <a:pt x="75221" y="606173"/>
                    <a:pt x="0" y="530952"/>
                    <a:pt x="0" y="438161"/>
                  </a:cubicBezTo>
                  <a:lnTo>
                    <a:pt x="0" y="168012"/>
                  </a:lnTo>
                  <a:cubicBezTo>
                    <a:pt x="0" y="75221"/>
                    <a:pt x="75221" y="0"/>
                    <a:pt x="168012" y="0"/>
                  </a:cubicBezTo>
                  <a:close/>
                </a:path>
              </a:pathLst>
            </a:custGeom>
            <a:solidFill>
              <a:srgbClr val="FAB574"/>
            </a:solidFill>
            <a:ln w="38100" cap="rnd">
              <a:solidFill>
                <a:srgbClr val="2E2D2D"/>
              </a:solidFill>
              <a:prstDash val="solid"/>
              <a:round/>
            </a:ln>
          </p:spPr>
        </p:sp>
        <p:sp>
          <p:nvSpPr>
            <p:cNvPr name="TextBox 78" id="78"/>
            <p:cNvSpPr txBox="true"/>
            <p:nvPr/>
          </p:nvSpPr>
          <p:spPr>
            <a:xfrm>
              <a:off x="0" y="-38100"/>
              <a:ext cx="610594" cy="644273"/>
            </a:xfrm>
            <a:prstGeom prst="rect">
              <a:avLst/>
            </a:prstGeom>
          </p:spPr>
          <p:txBody>
            <a:bodyPr anchor="ctr" rtlCol="false" tIns="50800" lIns="50800" bIns="50800" rIns="50800"/>
            <a:lstStyle/>
            <a:p>
              <a:pPr algn="ctr">
                <a:lnSpc>
                  <a:spcPts val="2659"/>
                </a:lnSpc>
              </a:pPr>
            </a:p>
          </p:txBody>
        </p:sp>
      </p:grpSp>
      <p:grpSp>
        <p:nvGrpSpPr>
          <p:cNvPr name="Group 79" id="79"/>
          <p:cNvGrpSpPr/>
          <p:nvPr/>
        </p:nvGrpSpPr>
        <p:grpSpPr>
          <a:xfrm rot="0">
            <a:off x="13017446" y="7238022"/>
            <a:ext cx="1843184" cy="1829840"/>
            <a:chOff x="0" y="0"/>
            <a:chExt cx="816655" cy="810743"/>
          </a:xfrm>
        </p:grpSpPr>
        <p:sp>
          <p:nvSpPr>
            <p:cNvPr name="Freeform 80" id="80"/>
            <p:cNvSpPr/>
            <p:nvPr/>
          </p:nvSpPr>
          <p:spPr>
            <a:xfrm flipH="false" flipV="false" rot="0">
              <a:off x="0" y="0"/>
              <a:ext cx="816655" cy="810743"/>
            </a:xfrm>
            <a:custGeom>
              <a:avLst/>
              <a:gdLst/>
              <a:ahLst/>
              <a:cxnLst/>
              <a:rect r="r" b="b" t="t" l="l"/>
              <a:pathLst>
                <a:path h="810743" w="816655">
                  <a:moveTo>
                    <a:pt x="168012" y="0"/>
                  </a:moveTo>
                  <a:lnTo>
                    <a:pt x="648643" y="0"/>
                  </a:lnTo>
                  <a:cubicBezTo>
                    <a:pt x="741434" y="0"/>
                    <a:pt x="816655" y="75221"/>
                    <a:pt x="816655" y="168012"/>
                  </a:cubicBezTo>
                  <a:lnTo>
                    <a:pt x="816655" y="642731"/>
                  </a:lnTo>
                  <a:cubicBezTo>
                    <a:pt x="816655" y="735521"/>
                    <a:pt x="741434" y="810743"/>
                    <a:pt x="648643" y="810743"/>
                  </a:cubicBezTo>
                  <a:lnTo>
                    <a:pt x="168012" y="810743"/>
                  </a:lnTo>
                  <a:cubicBezTo>
                    <a:pt x="75221" y="810743"/>
                    <a:pt x="0" y="735521"/>
                    <a:pt x="0" y="642731"/>
                  </a:cubicBezTo>
                  <a:lnTo>
                    <a:pt x="0" y="168012"/>
                  </a:lnTo>
                  <a:cubicBezTo>
                    <a:pt x="0" y="75221"/>
                    <a:pt x="75221" y="0"/>
                    <a:pt x="168012" y="0"/>
                  </a:cubicBezTo>
                  <a:close/>
                </a:path>
              </a:pathLst>
            </a:custGeom>
            <a:blipFill>
              <a:blip r:embed="rId18"/>
              <a:stretch>
                <a:fillRect l="-19423" t="0" r="-19423" b="0"/>
              </a:stretch>
            </a:blipFill>
            <a:ln w="38100" cap="rnd">
              <a:solidFill>
                <a:srgbClr val="2E2D2D"/>
              </a:solidFill>
              <a:prstDash val="solid"/>
              <a:round/>
            </a:ln>
          </p:spPr>
        </p:sp>
      </p:grpSp>
      <p:sp>
        <p:nvSpPr>
          <p:cNvPr name="TextBox 81" id="81"/>
          <p:cNvSpPr txBox="true"/>
          <p:nvPr/>
        </p:nvSpPr>
        <p:spPr>
          <a:xfrm rot="0">
            <a:off x="6188088" y="971550"/>
            <a:ext cx="11071212" cy="415290"/>
          </a:xfrm>
          <a:prstGeom prst="rect">
            <a:avLst/>
          </a:prstGeom>
        </p:spPr>
        <p:txBody>
          <a:bodyPr anchor="t" rtlCol="false" tIns="0" lIns="0" bIns="0" rIns="0">
            <a:spAutoFit/>
          </a:bodyPr>
          <a:lstStyle/>
          <a:p>
            <a:pPr algn="l">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Water Bodies</a:t>
            </a:r>
          </a:p>
        </p:txBody>
      </p:sp>
      <p:sp>
        <p:nvSpPr>
          <p:cNvPr name="TextBox 82" id="82"/>
          <p:cNvSpPr txBox="true"/>
          <p:nvPr/>
        </p:nvSpPr>
        <p:spPr>
          <a:xfrm rot="0">
            <a:off x="6188088" y="3742908"/>
            <a:ext cx="11071212" cy="415290"/>
          </a:xfrm>
          <a:prstGeom prst="rect">
            <a:avLst/>
          </a:prstGeom>
        </p:spPr>
        <p:txBody>
          <a:bodyPr anchor="t" rtlCol="false" tIns="0" lIns="0" bIns="0" rIns="0">
            <a:spAutoFit/>
          </a:bodyPr>
          <a:lstStyle/>
          <a:p>
            <a:pPr algn="l">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Forests</a:t>
            </a:r>
          </a:p>
        </p:txBody>
      </p:sp>
      <p:sp>
        <p:nvSpPr>
          <p:cNvPr name="TextBox 83" id="83"/>
          <p:cNvSpPr txBox="true"/>
          <p:nvPr/>
        </p:nvSpPr>
        <p:spPr>
          <a:xfrm rot="0">
            <a:off x="6190195" y="6570669"/>
            <a:ext cx="11071212" cy="415290"/>
          </a:xfrm>
          <a:prstGeom prst="rect">
            <a:avLst/>
          </a:prstGeom>
        </p:spPr>
        <p:txBody>
          <a:bodyPr anchor="t" rtlCol="false" tIns="0" lIns="0" bIns="0" rIns="0">
            <a:spAutoFit/>
          </a:bodyPr>
          <a:lstStyle/>
          <a:p>
            <a:pPr algn="l">
              <a:lnSpc>
                <a:spcPts val="3359"/>
              </a:lnSpc>
              <a:spcBef>
                <a:spcPct val="0"/>
              </a:spcBef>
            </a:pPr>
            <a:r>
              <a:rPr lang="en-US" b="true" sz="2400">
                <a:solidFill>
                  <a:srgbClr val="2E2D2D"/>
                </a:solidFill>
                <a:latin typeface="Glacial Indifference Bold"/>
                <a:ea typeface="Glacial Indifference Bold"/>
                <a:cs typeface="Glacial Indifference Bold"/>
                <a:sym typeface="Glacial Indifference Bold"/>
              </a:rPr>
              <a:t>Mountains and Hills</a:t>
            </a:r>
          </a:p>
        </p:txBody>
      </p:sp>
      <p:sp>
        <p:nvSpPr>
          <p:cNvPr name="TextBox 84" id="84"/>
          <p:cNvSpPr txBox="true"/>
          <p:nvPr/>
        </p:nvSpPr>
        <p:spPr>
          <a:xfrm rot="0">
            <a:off x="1028700" y="953020"/>
            <a:ext cx="3699077" cy="990600"/>
          </a:xfrm>
          <a:prstGeom prst="rect">
            <a:avLst/>
          </a:prstGeom>
        </p:spPr>
        <p:txBody>
          <a:bodyPr anchor="t" rtlCol="false" tIns="0" lIns="0" bIns="0" rIns="0">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Some suggestions might be...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8508743" y="1360864"/>
            <a:ext cx="8351250" cy="1255798"/>
            <a:chOff x="0" y="0"/>
            <a:chExt cx="1695822" cy="255005"/>
          </a:xfrm>
        </p:grpSpPr>
        <p:sp>
          <p:nvSpPr>
            <p:cNvPr name="Freeform 3" id="3"/>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508743" y="2976333"/>
            <a:ext cx="8351250" cy="1255798"/>
            <a:chOff x="0" y="0"/>
            <a:chExt cx="1695822" cy="255005"/>
          </a:xfrm>
        </p:grpSpPr>
        <p:sp>
          <p:nvSpPr>
            <p:cNvPr name="Freeform 6" id="6"/>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508743" y="7822738"/>
            <a:ext cx="8351250" cy="1255798"/>
            <a:chOff x="0" y="0"/>
            <a:chExt cx="1695822" cy="255005"/>
          </a:xfrm>
        </p:grpSpPr>
        <p:sp>
          <p:nvSpPr>
            <p:cNvPr name="Freeform 9" id="9"/>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sp>
        <p:sp>
          <p:nvSpPr>
            <p:cNvPr name="TextBox 10" id="10"/>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508743" y="6207270"/>
            <a:ext cx="8351250" cy="1255798"/>
            <a:chOff x="0" y="0"/>
            <a:chExt cx="1695822" cy="255005"/>
          </a:xfrm>
        </p:grpSpPr>
        <p:sp>
          <p:nvSpPr>
            <p:cNvPr name="Freeform 12" id="12"/>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sp>
        <p:sp>
          <p:nvSpPr>
            <p:cNvPr name="TextBox 13" id="13"/>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508743" y="4591801"/>
            <a:ext cx="8351250" cy="1255798"/>
            <a:chOff x="0" y="0"/>
            <a:chExt cx="1695822" cy="255005"/>
          </a:xfrm>
        </p:grpSpPr>
        <p:sp>
          <p:nvSpPr>
            <p:cNvPr name="Freeform 15" id="15"/>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AB574"/>
            </a:solidFill>
            <a:ln w="38100" cap="rnd">
              <a:solidFill>
                <a:srgbClr val="2E2D2D"/>
              </a:solidFill>
              <a:prstDash val="solid"/>
              <a:round/>
            </a:ln>
          </p:spPr>
        </p:sp>
        <p:sp>
          <p:nvSpPr>
            <p:cNvPr name="TextBox 16" id="16"/>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356343" y="1208464"/>
            <a:ext cx="8351250" cy="1255798"/>
            <a:chOff x="0" y="0"/>
            <a:chExt cx="1695822" cy="255005"/>
          </a:xfrm>
        </p:grpSpPr>
        <p:sp>
          <p:nvSpPr>
            <p:cNvPr name="Freeform 18" id="18"/>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sp>
        <p:sp>
          <p:nvSpPr>
            <p:cNvPr name="TextBox 19" id="19"/>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8356343" y="2823933"/>
            <a:ext cx="8351250" cy="1255798"/>
            <a:chOff x="0" y="0"/>
            <a:chExt cx="1695822" cy="255005"/>
          </a:xfrm>
        </p:grpSpPr>
        <p:sp>
          <p:nvSpPr>
            <p:cNvPr name="Freeform 21" id="21"/>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sp>
        <p:sp>
          <p:nvSpPr>
            <p:cNvPr name="TextBox 22" id="22"/>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8356343" y="7670338"/>
            <a:ext cx="8351250" cy="1255798"/>
            <a:chOff x="0" y="0"/>
            <a:chExt cx="1695822" cy="255005"/>
          </a:xfrm>
        </p:grpSpPr>
        <p:sp>
          <p:nvSpPr>
            <p:cNvPr name="Freeform 24" id="24"/>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sp>
        <p:sp>
          <p:nvSpPr>
            <p:cNvPr name="TextBox 25" id="25"/>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8356343" y="6054870"/>
            <a:ext cx="8351250" cy="1255798"/>
            <a:chOff x="0" y="0"/>
            <a:chExt cx="1695822" cy="255005"/>
          </a:xfrm>
        </p:grpSpPr>
        <p:sp>
          <p:nvSpPr>
            <p:cNvPr name="Freeform 27" id="27"/>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sp>
        <p:sp>
          <p:nvSpPr>
            <p:cNvPr name="TextBox 28" id="28"/>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8356343" y="4439401"/>
            <a:ext cx="8351250" cy="1255798"/>
            <a:chOff x="0" y="0"/>
            <a:chExt cx="1695822" cy="255005"/>
          </a:xfrm>
        </p:grpSpPr>
        <p:sp>
          <p:nvSpPr>
            <p:cNvPr name="Freeform 30" id="30"/>
            <p:cNvSpPr/>
            <p:nvPr/>
          </p:nvSpPr>
          <p:spPr>
            <a:xfrm flipH="false" flipV="false" rot="0">
              <a:off x="0" y="0"/>
              <a:ext cx="1695822" cy="255005"/>
            </a:xfrm>
            <a:custGeom>
              <a:avLst/>
              <a:gdLst/>
              <a:ahLst/>
              <a:cxnLst/>
              <a:rect r="r" b="b" t="t" l="l"/>
              <a:pathLst>
                <a:path h="255005" w="1695822">
                  <a:moveTo>
                    <a:pt x="45425" y="0"/>
                  </a:moveTo>
                  <a:lnTo>
                    <a:pt x="1650398" y="0"/>
                  </a:lnTo>
                  <a:cubicBezTo>
                    <a:pt x="1675485" y="0"/>
                    <a:pt x="1695822" y="20337"/>
                    <a:pt x="1695822" y="45425"/>
                  </a:cubicBezTo>
                  <a:lnTo>
                    <a:pt x="1695822" y="209580"/>
                  </a:lnTo>
                  <a:cubicBezTo>
                    <a:pt x="1695822" y="221628"/>
                    <a:pt x="1691037" y="233182"/>
                    <a:pt x="1682518" y="241700"/>
                  </a:cubicBezTo>
                  <a:cubicBezTo>
                    <a:pt x="1673999" y="250219"/>
                    <a:pt x="1662445" y="255005"/>
                    <a:pt x="1650398" y="255005"/>
                  </a:cubicBezTo>
                  <a:lnTo>
                    <a:pt x="45425" y="255005"/>
                  </a:lnTo>
                  <a:cubicBezTo>
                    <a:pt x="33377" y="255005"/>
                    <a:pt x="21823" y="250219"/>
                    <a:pt x="13305" y="241700"/>
                  </a:cubicBezTo>
                  <a:cubicBezTo>
                    <a:pt x="4786" y="233182"/>
                    <a:pt x="0" y="221628"/>
                    <a:pt x="0" y="209580"/>
                  </a:cubicBezTo>
                  <a:lnTo>
                    <a:pt x="0" y="45425"/>
                  </a:lnTo>
                  <a:cubicBezTo>
                    <a:pt x="0" y="33377"/>
                    <a:pt x="4786" y="21823"/>
                    <a:pt x="13305" y="13305"/>
                  </a:cubicBezTo>
                  <a:cubicBezTo>
                    <a:pt x="21823" y="4786"/>
                    <a:pt x="33377" y="0"/>
                    <a:pt x="45425" y="0"/>
                  </a:cubicBezTo>
                  <a:close/>
                </a:path>
              </a:pathLst>
            </a:custGeom>
            <a:solidFill>
              <a:srgbClr val="F1F5F8"/>
            </a:solidFill>
            <a:ln w="38100" cap="rnd">
              <a:solidFill>
                <a:srgbClr val="2E2D2D"/>
              </a:solidFill>
              <a:prstDash val="solid"/>
              <a:round/>
            </a:ln>
          </p:spPr>
        </p:sp>
        <p:sp>
          <p:nvSpPr>
            <p:cNvPr name="TextBox 31" id="31"/>
            <p:cNvSpPr txBox="true"/>
            <p:nvPr/>
          </p:nvSpPr>
          <p:spPr>
            <a:xfrm>
              <a:off x="0" y="-38100"/>
              <a:ext cx="1695822" cy="29310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028700" y="3604232"/>
            <a:ext cx="6406876" cy="5654068"/>
          </a:xfrm>
          <a:custGeom>
            <a:avLst/>
            <a:gdLst/>
            <a:ahLst/>
            <a:cxnLst/>
            <a:rect r="r" b="b" t="t" l="l"/>
            <a:pathLst>
              <a:path h="5654068" w="6406876">
                <a:moveTo>
                  <a:pt x="0" y="0"/>
                </a:moveTo>
                <a:lnTo>
                  <a:pt x="6406876" y="0"/>
                </a:lnTo>
                <a:lnTo>
                  <a:pt x="6406876" y="5654068"/>
                </a:lnTo>
                <a:lnTo>
                  <a:pt x="0" y="5654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1739407" y="887038"/>
            <a:ext cx="6616936" cy="1708151"/>
          </a:xfrm>
          <a:prstGeom prst="rect">
            <a:avLst/>
          </a:prstGeom>
        </p:spPr>
        <p:txBody>
          <a:bodyPr anchor="t" rtlCol="false" tIns="0" lIns="0" bIns="0" rIns="0">
            <a:spAutoFit/>
          </a:bodyPr>
          <a:lstStyle/>
          <a:p>
            <a:pPr algn="l">
              <a:lnSpc>
                <a:spcPts val="13999"/>
              </a:lnSpc>
            </a:pPr>
            <a:r>
              <a:rPr lang="en-US" sz="9999">
                <a:solidFill>
                  <a:srgbClr val="F1F5F8"/>
                </a:solidFill>
                <a:latin typeface="Squada One"/>
                <a:ea typeface="Squada One"/>
                <a:cs typeface="Squada One"/>
                <a:sym typeface="Squada One"/>
              </a:rPr>
              <a:t>Contents</a:t>
            </a:r>
          </a:p>
        </p:txBody>
      </p:sp>
      <p:sp>
        <p:nvSpPr>
          <p:cNvPr name="TextBox 34" id="34"/>
          <p:cNvSpPr txBox="true"/>
          <p:nvPr/>
        </p:nvSpPr>
        <p:spPr>
          <a:xfrm rot="0">
            <a:off x="9156941" y="1541088"/>
            <a:ext cx="6750053"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Glacial Indifference"/>
                <a:ea typeface="Glacial Indifference"/>
                <a:cs typeface="Glacial Indifference"/>
                <a:sym typeface="Glacial Indifference"/>
              </a:rPr>
              <a:t>What is AI?</a:t>
            </a:r>
          </a:p>
        </p:txBody>
      </p:sp>
      <p:sp>
        <p:nvSpPr>
          <p:cNvPr name="TextBox 35" id="35"/>
          <p:cNvSpPr txBox="true"/>
          <p:nvPr/>
        </p:nvSpPr>
        <p:spPr>
          <a:xfrm rot="0">
            <a:off x="9156941" y="3156557"/>
            <a:ext cx="6750053"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Glacial Indifference"/>
                <a:ea typeface="Glacial Indifference"/>
                <a:cs typeface="Glacial Indifference"/>
                <a:sym typeface="Glacial Indifference"/>
              </a:rPr>
              <a:t>Key Components of AI</a:t>
            </a:r>
          </a:p>
        </p:txBody>
      </p:sp>
      <p:sp>
        <p:nvSpPr>
          <p:cNvPr name="TextBox 36" id="36"/>
          <p:cNvSpPr txBox="true"/>
          <p:nvPr/>
        </p:nvSpPr>
        <p:spPr>
          <a:xfrm rot="0">
            <a:off x="9156941" y="4772025"/>
            <a:ext cx="6750053"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Glacial Indifference"/>
                <a:ea typeface="Glacial Indifference"/>
                <a:cs typeface="Glacial Indifference"/>
                <a:sym typeface="Glacial Indifference"/>
              </a:rPr>
              <a:t>How AI Learns</a:t>
            </a:r>
          </a:p>
        </p:txBody>
      </p:sp>
      <p:sp>
        <p:nvSpPr>
          <p:cNvPr name="TextBox 37" id="37"/>
          <p:cNvSpPr txBox="true"/>
          <p:nvPr/>
        </p:nvSpPr>
        <p:spPr>
          <a:xfrm rot="0">
            <a:off x="9156941" y="6387493"/>
            <a:ext cx="6750053"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Glacial Indifference"/>
                <a:ea typeface="Glacial Indifference"/>
                <a:cs typeface="Glacial Indifference"/>
                <a:sym typeface="Glacial Indifference"/>
              </a:rPr>
              <a:t>Applications of AI</a:t>
            </a:r>
          </a:p>
        </p:txBody>
      </p:sp>
      <p:sp>
        <p:nvSpPr>
          <p:cNvPr name="TextBox 38" id="38"/>
          <p:cNvSpPr txBox="true"/>
          <p:nvPr/>
        </p:nvSpPr>
        <p:spPr>
          <a:xfrm rot="0">
            <a:off x="9156941" y="8002962"/>
            <a:ext cx="6750053"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Glacial Indifference"/>
                <a:ea typeface="Glacial Indifference"/>
                <a:cs typeface="Glacial Indifference"/>
                <a:sym typeface="Glacial Indifference"/>
              </a:rPr>
              <a:t>Limitations and Ethics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1181100" y="3335062"/>
            <a:ext cx="7577120" cy="5923238"/>
            <a:chOff x="0" y="0"/>
            <a:chExt cx="1995620" cy="1560030"/>
          </a:xfrm>
        </p:grpSpPr>
        <p:sp>
          <p:nvSpPr>
            <p:cNvPr name="Freeform 3" id="3"/>
            <p:cNvSpPr/>
            <p:nvPr/>
          </p:nvSpPr>
          <p:spPr>
            <a:xfrm flipH="false" flipV="false" rot="0">
              <a:off x="0" y="0"/>
              <a:ext cx="1995620" cy="1560030"/>
            </a:xfrm>
            <a:custGeom>
              <a:avLst/>
              <a:gdLst/>
              <a:ahLst/>
              <a:cxnLst/>
              <a:rect r="r" b="b" t="t" l="l"/>
              <a:pathLst>
                <a:path h="1560030" w="199562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1995620" cy="159813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182662"/>
            <a:ext cx="7577120" cy="5923238"/>
            <a:chOff x="0" y="0"/>
            <a:chExt cx="1995620" cy="1560030"/>
          </a:xfrm>
        </p:grpSpPr>
        <p:sp>
          <p:nvSpPr>
            <p:cNvPr name="Freeform 6" id="6"/>
            <p:cNvSpPr/>
            <p:nvPr/>
          </p:nvSpPr>
          <p:spPr>
            <a:xfrm flipH="false" flipV="false" rot="0">
              <a:off x="0" y="0"/>
              <a:ext cx="1995620" cy="1560030"/>
            </a:xfrm>
            <a:custGeom>
              <a:avLst/>
              <a:gdLst/>
              <a:ahLst/>
              <a:cxnLst/>
              <a:rect r="r" b="b" t="t" l="l"/>
              <a:pathLst>
                <a:path h="1560030" w="1995620">
                  <a:moveTo>
                    <a:pt x="50066" y="0"/>
                  </a:moveTo>
                  <a:lnTo>
                    <a:pt x="1945554" y="0"/>
                  </a:lnTo>
                  <a:cubicBezTo>
                    <a:pt x="1973205" y="0"/>
                    <a:pt x="1995620" y="22415"/>
                    <a:pt x="1995620" y="50066"/>
                  </a:cubicBezTo>
                  <a:lnTo>
                    <a:pt x="1995620" y="1509964"/>
                  </a:lnTo>
                  <a:cubicBezTo>
                    <a:pt x="1995620" y="1523242"/>
                    <a:pt x="1990345" y="1535977"/>
                    <a:pt x="1980956" y="1545366"/>
                  </a:cubicBezTo>
                  <a:cubicBezTo>
                    <a:pt x="1971567" y="1554755"/>
                    <a:pt x="1958833" y="1560030"/>
                    <a:pt x="1945554" y="1560030"/>
                  </a:cubicBezTo>
                  <a:lnTo>
                    <a:pt x="50066" y="1560030"/>
                  </a:lnTo>
                  <a:cubicBezTo>
                    <a:pt x="22415" y="1560030"/>
                    <a:pt x="0" y="1537614"/>
                    <a:pt x="0" y="1509964"/>
                  </a:cubicBezTo>
                  <a:lnTo>
                    <a:pt x="0" y="50066"/>
                  </a:lnTo>
                  <a:cubicBezTo>
                    <a:pt x="0" y="22415"/>
                    <a:pt x="22415" y="0"/>
                    <a:pt x="50066" y="0"/>
                  </a:cubicBezTo>
                  <a:close/>
                </a:path>
              </a:pathLst>
            </a:custGeom>
            <a:solidFill>
              <a:srgbClr val="2E2D2D"/>
            </a:solidFill>
            <a:ln w="38100" cap="rnd">
              <a:solidFill>
                <a:srgbClr val="2E2D2D"/>
              </a:solidFill>
              <a:prstDash val="solid"/>
              <a:round/>
            </a:ln>
          </p:spPr>
        </p:sp>
        <p:sp>
          <p:nvSpPr>
            <p:cNvPr name="TextBox 7" id="7"/>
            <p:cNvSpPr txBox="true"/>
            <p:nvPr/>
          </p:nvSpPr>
          <p:spPr>
            <a:xfrm>
              <a:off x="0" y="-38100"/>
              <a:ext cx="1995620" cy="159813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688412" y="3182662"/>
            <a:ext cx="7570888" cy="6075638"/>
          </a:xfrm>
          <a:custGeom>
            <a:avLst/>
            <a:gdLst/>
            <a:ahLst/>
            <a:cxnLst/>
            <a:rect r="r" b="b" t="t" l="l"/>
            <a:pathLst>
              <a:path h="6075638" w="7570888">
                <a:moveTo>
                  <a:pt x="0" y="0"/>
                </a:moveTo>
                <a:lnTo>
                  <a:pt x="7570888" y="0"/>
                </a:lnTo>
                <a:lnTo>
                  <a:pt x="7570888" y="6075638"/>
                </a:lnTo>
                <a:lnTo>
                  <a:pt x="0" y="6075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66880" y="1219200"/>
            <a:ext cx="15464454" cy="1330324"/>
          </a:xfrm>
          <a:prstGeom prst="rect">
            <a:avLst/>
          </a:prstGeom>
        </p:spPr>
        <p:txBody>
          <a:bodyPr anchor="t" rtlCol="false" tIns="0" lIns="0" bIns="0" rIns="0">
            <a:spAutoFit/>
          </a:bodyPr>
          <a:lstStyle/>
          <a:p>
            <a:pPr algn="ctr">
              <a:lnSpc>
                <a:spcPts val="9999"/>
              </a:lnSpc>
            </a:pPr>
            <a:r>
              <a:rPr lang="en-US" sz="9999">
                <a:solidFill>
                  <a:srgbClr val="2E2D2D"/>
                </a:solidFill>
                <a:latin typeface="Squada One"/>
                <a:ea typeface="Squada One"/>
                <a:cs typeface="Squada One"/>
                <a:sym typeface="Squada One"/>
              </a:rPr>
              <a:t>Reinforcement Learning</a:t>
            </a:r>
          </a:p>
        </p:txBody>
      </p:sp>
      <p:sp>
        <p:nvSpPr>
          <p:cNvPr name="TextBox 10" id="10"/>
          <p:cNvSpPr txBox="true"/>
          <p:nvPr/>
        </p:nvSpPr>
        <p:spPr>
          <a:xfrm rot="0">
            <a:off x="1694518" y="3623550"/>
            <a:ext cx="6245484" cy="3209925"/>
          </a:xfrm>
          <a:prstGeom prst="rect">
            <a:avLst/>
          </a:prstGeom>
        </p:spPr>
        <p:txBody>
          <a:bodyPr anchor="t" rtlCol="false" tIns="0" lIns="0" bIns="0" rIns="0">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This is learning through trial and error.</a:t>
            </a:r>
          </a:p>
          <a:p>
            <a:pPr algn="l">
              <a:lnSpc>
                <a:spcPts val="3600"/>
              </a:lnSpc>
            </a:pPr>
          </a:p>
          <a:p>
            <a:pPr algn="l">
              <a:lnSpc>
                <a:spcPts val="3600"/>
              </a:lnSpc>
            </a:pPr>
            <a:r>
              <a:rPr lang="en-US" sz="3000">
                <a:solidFill>
                  <a:srgbClr val="F1F5F8"/>
                </a:solidFill>
                <a:latin typeface="Glacial Indifference"/>
                <a:ea typeface="Glacial Indifference"/>
                <a:cs typeface="Glacial Indifference"/>
                <a:sym typeface="Glacial Indifference"/>
              </a:rPr>
              <a:t>The AI tries different actions, gets </a:t>
            </a:r>
            <a:r>
              <a:rPr lang="en-US" sz="3000" b="true">
                <a:solidFill>
                  <a:srgbClr val="F1F5F8"/>
                </a:solidFill>
                <a:latin typeface="Glacial Indifference Bold"/>
                <a:ea typeface="Glacial Indifference Bold"/>
                <a:cs typeface="Glacial Indifference Bold"/>
                <a:sym typeface="Glacial Indifference Bold"/>
              </a:rPr>
              <a:t>rewards </a:t>
            </a:r>
            <a:r>
              <a:rPr lang="en-US" sz="3000">
                <a:solidFill>
                  <a:srgbClr val="F1F5F8"/>
                </a:solidFill>
                <a:latin typeface="Glacial Indifference"/>
                <a:ea typeface="Glacial Indifference"/>
                <a:cs typeface="Glacial Indifference"/>
                <a:sym typeface="Glacial Indifference"/>
              </a:rPr>
              <a:t>for doing the right thing, and </a:t>
            </a:r>
            <a:r>
              <a:rPr lang="en-US" sz="3000" b="true">
                <a:solidFill>
                  <a:srgbClr val="F1F5F8"/>
                </a:solidFill>
                <a:latin typeface="Glacial Indifference Bold"/>
                <a:ea typeface="Glacial Indifference Bold"/>
                <a:cs typeface="Glacial Indifference Bold"/>
                <a:sym typeface="Glacial Indifference Bold"/>
              </a:rPr>
              <a:t>penalties </a:t>
            </a:r>
            <a:r>
              <a:rPr lang="en-US" sz="3000">
                <a:solidFill>
                  <a:srgbClr val="F1F5F8"/>
                </a:solidFill>
                <a:latin typeface="Glacial Indifference"/>
                <a:ea typeface="Glacial Indifference"/>
                <a:cs typeface="Glacial Indifference"/>
                <a:sym typeface="Glacial Indifference"/>
              </a:rPr>
              <a:t>for mistakes. Over time, it learns the best strategy to succeed.</a:t>
            </a:r>
          </a:p>
        </p:txBody>
      </p:sp>
      <p:sp>
        <p:nvSpPr>
          <p:cNvPr name="TextBox 11" id="11"/>
          <p:cNvSpPr txBox="true"/>
          <p:nvPr/>
        </p:nvSpPr>
        <p:spPr>
          <a:xfrm rot="0">
            <a:off x="1694518" y="7274362"/>
            <a:ext cx="6245484" cy="1381125"/>
          </a:xfrm>
          <a:prstGeom prst="rect">
            <a:avLst/>
          </a:prstGeom>
        </p:spPr>
        <p:txBody>
          <a:bodyPr anchor="t" rtlCol="false" tIns="0" lIns="0" bIns="0" rIns="0">
            <a:spAutoFit/>
          </a:bodyPr>
          <a:lstStyle/>
          <a:p>
            <a:pPr algn="l">
              <a:lnSpc>
                <a:spcPts val="3600"/>
              </a:lnSpc>
            </a:pPr>
            <a:r>
              <a:rPr lang="en-US" sz="3000" i="true">
                <a:solidFill>
                  <a:srgbClr val="F1F5F8"/>
                </a:solidFill>
                <a:latin typeface="Glacial Indifference Italics"/>
                <a:ea typeface="Glacial Indifference Italics"/>
                <a:cs typeface="Glacial Indifference Italics"/>
                <a:sym typeface="Glacial Indifference Italics"/>
              </a:rPr>
              <a:t>E.g. Training a robot to play chess by rewarding it for winning moves and penalising it for losing ones.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B574"/>
        </a:solidFill>
      </p:bgPr>
    </p:bg>
    <p:spTree>
      <p:nvGrpSpPr>
        <p:cNvPr id="1" name=""/>
        <p:cNvGrpSpPr/>
        <p:nvPr/>
      </p:nvGrpSpPr>
      <p:grpSpPr>
        <a:xfrm>
          <a:off x="0" y="0"/>
          <a:ext cx="0" cy="0"/>
          <a:chOff x="0" y="0"/>
          <a:chExt cx="0" cy="0"/>
        </a:xfrm>
      </p:grpSpPr>
      <p:grpSp>
        <p:nvGrpSpPr>
          <p:cNvPr name="Group 2" id="2"/>
          <p:cNvGrpSpPr/>
          <p:nvPr/>
        </p:nvGrpSpPr>
        <p:grpSpPr>
          <a:xfrm rot="0">
            <a:off x="4199043" y="4517803"/>
            <a:ext cx="10194715" cy="3583645"/>
            <a:chOff x="0" y="0"/>
            <a:chExt cx="2685028" cy="943841"/>
          </a:xfrm>
        </p:grpSpPr>
        <p:sp>
          <p:nvSpPr>
            <p:cNvPr name="Freeform 3" id="3"/>
            <p:cNvSpPr/>
            <p:nvPr/>
          </p:nvSpPr>
          <p:spPr>
            <a:xfrm flipH="false" flipV="false" rot="0">
              <a:off x="0" y="0"/>
              <a:ext cx="2685028" cy="943841"/>
            </a:xfrm>
            <a:custGeom>
              <a:avLst/>
              <a:gdLst/>
              <a:ahLst/>
              <a:cxnLst/>
              <a:rect r="r" b="b" t="t" l="l"/>
              <a:pathLst>
                <a:path h="943841" w="2685028">
                  <a:moveTo>
                    <a:pt x="37211" y="0"/>
                  </a:moveTo>
                  <a:lnTo>
                    <a:pt x="2647817" y="0"/>
                  </a:lnTo>
                  <a:cubicBezTo>
                    <a:pt x="2657686" y="0"/>
                    <a:pt x="2667151" y="3920"/>
                    <a:pt x="2674129" y="10899"/>
                  </a:cubicBezTo>
                  <a:cubicBezTo>
                    <a:pt x="2681107" y="17877"/>
                    <a:pt x="2685028" y="27342"/>
                    <a:pt x="2685028" y="37211"/>
                  </a:cubicBezTo>
                  <a:lnTo>
                    <a:pt x="2685028" y="906630"/>
                  </a:lnTo>
                  <a:cubicBezTo>
                    <a:pt x="2685028" y="927181"/>
                    <a:pt x="2668368" y="943841"/>
                    <a:pt x="2647817" y="943841"/>
                  </a:cubicBezTo>
                  <a:lnTo>
                    <a:pt x="37211" y="943841"/>
                  </a:lnTo>
                  <a:cubicBezTo>
                    <a:pt x="16660" y="943841"/>
                    <a:pt x="0" y="927181"/>
                    <a:pt x="0" y="906630"/>
                  </a:cubicBezTo>
                  <a:lnTo>
                    <a:pt x="0" y="37211"/>
                  </a:lnTo>
                  <a:cubicBezTo>
                    <a:pt x="0" y="16660"/>
                    <a:pt x="16660" y="0"/>
                    <a:pt x="37211" y="0"/>
                  </a:cubicBezTo>
                  <a:close/>
                </a:path>
              </a:pathLst>
            </a:custGeom>
            <a:solidFill>
              <a:srgbClr val="2E2D2D"/>
            </a:solidFill>
            <a:ln w="38100" cap="rnd">
              <a:solidFill>
                <a:srgbClr val="2E2D2D"/>
              </a:solidFill>
              <a:prstDash val="solid"/>
              <a:round/>
            </a:ln>
          </p:spPr>
        </p:sp>
        <p:sp>
          <p:nvSpPr>
            <p:cNvPr name="TextBox 4" id="4"/>
            <p:cNvSpPr txBox="true"/>
            <p:nvPr/>
          </p:nvSpPr>
          <p:spPr>
            <a:xfrm>
              <a:off x="0" y="-38100"/>
              <a:ext cx="2685028" cy="98194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046643" y="4365403"/>
            <a:ext cx="10194715" cy="3583645"/>
            <a:chOff x="0" y="0"/>
            <a:chExt cx="13592953" cy="4778194"/>
          </a:xfrm>
        </p:grpSpPr>
        <p:grpSp>
          <p:nvGrpSpPr>
            <p:cNvPr name="Group 6" id="6"/>
            <p:cNvGrpSpPr/>
            <p:nvPr/>
          </p:nvGrpSpPr>
          <p:grpSpPr>
            <a:xfrm rot="0">
              <a:off x="0" y="0"/>
              <a:ext cx="13592953" cy="4778194"/>
              <a:chOff x="0" y="0"/>
              <a:chExt cx="2685028" cy="943841"/>
            </a:xfrm>
          </p:grpSpPr>
          <p:sp>
            <p:nvSpPr>
              <p:cNvPr name="Freeform 7" id="7"/>
              <p:cNvSpPr/>
              <p:nvPr/>
            </p:nvSpPr>
            <p:spPr>
              <a:xfrm flipH="false" flipV="false" rot="0">
                <a:off x="0" y="0"/>
                <a:ext cx="2685028" cy="943841"/>
              </a:xfrm>
              <a:custGeom>
                <a:avLst/>
                <a:gdLst/>
                <a:ahLst/>
                <a:cxnLst/>
                <a:rect r="r" b="b" t="t" l="l"/>
                <a:pathLst>
                  <a:path h="943841" w="2685028">
                    <a:moveTo>
                      <a:pt x="37211" y="0"/>
                    </a:moveTo>
                    <a:lnTo>
                      <a:pt x="2647817" y="0"/>
                    </a:lnTo>
                    <a:cubicBezTo>
                      <a:pt x="2657686" y="0"/>
                      <a:pt x="2667151" y="3920"/>
                      <a:pt x="2674129" y="10899"/>
                    </a:cubicBezTo>
                    <a:cubicBezTo>
                      <a:pt x="2681107" y="17877"/>
                      <a:pt x="2685028" y="27342"/>
                      <a:pt x="2685028" y="37211"/>
                    </a:cubicBezTo>
                    <a:lnTo>
                      <a:pt x="2685028" y="906630"/>
                    </a:lnTo>
                    <a:cubicBezTo>
                      <a:pt x="2685028" y="927181"/>
                      <a:pt x="2668368" y="943841"/>
                      <a:pt x="2647817" y="943841"/>
                    </a:cubicBezTo>
                    <a:lnTo>
                      <a:pt x="37211" y="943841"/>
                    </a:lnTo>
                    <a:cubicBezTo>
                      <a:pt x="16660" y="943841"/>
                      <a:pt x="0" y="927181"/>
                      <a:pt x="0" y="906630"/>
                    </a:cubicBezTo>
                    <a:lnTo>
                      <a:pt x="0" y="37211"/>
                    </a:lnTo>
                    <a:cubicBezTo>
                      <a:pt x="0" y="16660"/>
                      <a:pt x="16660" y="0"/>
                      <a:pt x="37211" y="0"/>
                    </a:cubicBezTo>
                    <a:close/>
                  </a:path>
                </a:pathLst>
              </a:custGeom>
              <a:solidFill>
                <a:srgbClr val="F1F5F8"/>
              </a:solidFill>
              <a:ln w="38100" cap="rnd">
                <a:solidFill>
                  <a:srgbClr val="2E2D2D"/>
                </a:solidFill>
                <a:prstDash val="solid"/>
                <a:round/>
              </a:ln>
            </p:spPr>
          </p:sp>
          <p:sp>
            <p:nvSpPr>
              <p:cNvPr name="TextBox 8" id="8"/>
              <p:cNvSpPr txBox="true"/>
              <p:nvPr/>
            </p:nvSpPr>
            <p:spPr>
              <a:xfrm>
                <a:off x="0" y="-38100"/>
                <a:ext cx="2685028" cy="98194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320153" y="950822"/>
              <a:ext cx="10952647" cy="2809875"/>
            </a:xfrm>
            <a:prstGeom prst="rect">
              <a:avLst/>
            </a:prstGeom>
          </p:spPr>
          <p:txBody>
            <a:bodyPr anchor="t" rtlCol="false" tIns="0" lIns="0" bIns="0" rIns="0">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is not just a futuristic idea—it's already making a big impact in many areas of our lives, helping us to solve problems and create new possibilities. Let’s look at a few real-life applications of AI...</a:t>
              </a:r>
            </a:p>
          </p:txBody>
        </p:sp>
      </p:grpSp>
      <p:sp>
        <p:nvSpPr>
          <p:cNvPr name="Freeform 10" id="10"/>
          <p:cNvSpPr/>
          <p:nvPr/>
        </p:nvSpPr>
        <p:spPr>
          <a:xfrm flipH="false" flipV="false" rot="0">
            <a:off x="-1658813" y="4995737"/>
            <a:ext cx="5375027" cy="5906623"/>
          </a:xfrm>
          <a:custGeom>
            <a:avLst/>
            <a:gdLst/>
            <a:ahLst/>
            <a:cxnLst/>
            <a:rect r="r" b="b" t="t" l="l"/>
            <a:pathLst>
              <a:path h="5906623" w="5375027">
                <a:moveTo>
                  <a:pt x="0" y="0"/>
                </a:moveTo>
                <a:lnTo>
                  <a:pt x="5375026" y="0"/>
                </a:lnTo>
                <a:lnTo>
                  <a:pt x="5375026" y="5906623"/>
                </a:lnTo>
                <a:lnTo>
                  <a:pt x="0" y="5906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4534846" y="2147451"/>
            <a:ext cx="9218309" cy="1708151"/>
          </a:xfrm>
          <a:prstGeom prst="rect">
            <a:avLst/>
          </a:prstGeom>
        </p:spPr>
        <p:txBody>
          <a:bodyPr anchor="t" rtlCol="false" tIns="0" lIns="0" bIns="0" rIns="0">
            <a:spAutoFit/>
          </a:bodyPr>
          <a:lstStyle/>
          <a:p>
            <a:pPr algn="ctr">
              <a:lnSpc>
                <a:spcPts val="13999"/>
              </a:lnSpc>
            </a:pPr>
            <a:r>
              <a:rPr lang="en-US" sz="9999">
                <a:solidFill>
                  <a:srgbClr val="2E2D2D"/>
                </a:solidFill>
                <a:latin typeface="Squada One"/>
                <a:ea typeface="Squada One"/>
                <a:cs typeface="Squada One"/>
                <a:sym typeface="Squada One"/>
              </a:rPr>
              <a:t>Applications of AI</a:t>
            </a:r>
          </a:p>
        </p:txBody>
      </p:sp>
      <p:sp>
        <p:nvSpPr>
          <p:cNvPr name="Freeform 12" id="12"/>
          <p:cNvSpPr/>
          <p:nvPr/>
        </p:nvSpPr>
        <p:spPr>
          <a:xfrm flipH="true" flipV="false" rot="0">
            <a:off x="14241357" y="-615360"/>
            <a:ext cx="5375027" cy="5906623"/>
          </a:xfrm>
          <a:custGeom>
            <a:avLst/>
            <a:gdLst/>
            <a:ahLst/>
            <a:cxnLst/>
            <a:rect r="r" b="b" t="t" l="l"/>
            <a:pathLst>
              <a:path h="5906623" w="5375027">
                <a:moveTo>
                  <a:pt x="5375027" y="0"/>
                </a:moveTo>
                <a:lnTo>
                  <a:pt x="0" y="0"/>
                </a:lnTo>
                <a:lnTo>
                  <a:pt x="0" y="5906623"/>
                </a:lnTo>
                <a:lnTo>
                  <a:pt x="5375027" y="5906623"/>
                </a:lnTo>
                <a:lnTo>
                  <a:pt x="53750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1334910" y="1181100"/>
            <a:ext cx="4815461" cy="7805146"/>
            <a:chOff x="0" y="0"/>
            <a:chExt cx="977838" cy="1584929"/>
          </a:xfrm>
        </p:grpSpPr>
        <p:sp>
          <p:nvSpPr>
            <p:cNvPr name="Freeform 3" id="3"/>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99854" y="1181100"/>
            <a:ext cx="4815461" cy="7805146"/>
            <a:chOff x="0" y="0"/>
            <a:chExt cx="977838" cy="1584929"/>
          </a:xfrm>
        </p:grpSpPr>
        <p:sp>
          <p:nvSpPr>
            <p:cNvPr name="Freeform 6" id="6"/>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064770" y="1181100"/>
            <a:ext cx="4815461" cy="7805146"/>
            <a:chOff x="0" y="0"/>
            <a:chExt cx="977838" cy="1584929"/>
          </a:xfrm>
        </p:grpSpPr>
        <p:sp>
          <p:nvSpPr>
            <p:cNvPr name="Freeform 9" id="9"/>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sp>
        <p:sp>
          <p:nvSpPr>
            <p:cNvPr name="TextBox 10" id="10"/>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82510" y="1028700"/>
            <a:ext cx="4815461" cy="7805146"/>
            <a:chOff x="0" y="0"/>
            <a:chExt cx="977838" cy="1584929"/>
          </a:xfrm>
        </p:grpSpPr>
        <p:sp>
          <p:nvSpPr>
            <p:cNvPr name="Freeform 12" id="12"/>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sp>
        <p:sp>
          <p:nvSpPr>
            <p:cNvPr name="TextBox 13" id="13"/>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547454" y="1028700"/>
            <a:ext cx="4815461" cy="7805146"/>
            <a:chOff x="0" y="0"/>
            <a:chExt cx="977838" cy="1584929"/>
          </a:xfrm>
        </p:grpSpPr>
        <p:sp>
          <p:nvSpPr>
            <p:cNvPr name="Freeform 15" id="15"/>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sp>
        <p:sp>
          <p:nvSpPr>
            <p:cNvPr name="TextBox 16" id="16"/>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1912370" y="1028700"/>
            <a:ext cx="4815461" cy="7805146"/>
            <a:chOff x="0" y="0"/>
            <a:chExt cx="977838" cy="1584929"/>
          </a:xfrm>
        </p:grpSpPr>
        <p:sp>
          <p:nvSpPr>
            <p:cNvPr name="Freeform 18" id="18"/>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2E2D2D"/>
            </a:solidFill>
            <a:ln w="38100" cap="rnd">
              <a:solidFill>
                <a:srgbClr val="2E2D2D"/>
              </a:solidFill>
              <a:prstDash val="solid"/>
              <a:round/>
            </a:ln>
          </p:spPr>
        </p:sp>
        <p:sp>
          <p:nvSpPr>
            <p:cNvPr name="TextBox 19" id="19"/>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703751" y="1594796"/>
            <a:ext cx="3773006" cy="2441275"/>
            <a:chOff x="0" y="0"/>
            <a:chExt cx="922450" cy="596859"/>
          </a:xfrm>
        </p:grpSpPr>
        <p:sp>
          <p:nvSpPr>
            <p:cNvPr name="Freeform 21" id="21"/>
            <p:cNvSpPr/>
            <p:nvPr/>
          </p:nvSpPr>
          <p:spPr>
            <a:xfrm flipH="false" flipV="false" rot="0">
              <a:off x="0" y="0"/>
              <a:ext cx="922450" cy="596859"/>
            </a:xfrm>
            <a:custGeom>
              <a:avLst/>
              <a:gdLst/>
              <a:ahLst/>
              <a:cxnLst/>
              <a:rect r="r" b="b" t="t" l="l"/>
              <a:pathLst>
                <a:path h="596859" w="922450">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2"/>
              <a:stretch>
                <a:fillRect l="0" t="-7956" r="0" b="-7956"/>
              </a:stretch>
            </a:blipFill>
            <a:ln w="38100" cap="rnd">
              <a:solidFill>
                <a:srgbClr val="2E2D2D"/>
              </a:solidFill>
              <a:prstDash val="solid"/>
              <a:round/>
            </a:ln>
          </p:spPr>
        </p:sp>
      </p:grpSp>
      <p:grpSp>
        <p:nvGrpSpPr>
          <p:cNvPr name="Group 22" id="22"/>
          <p:cNvGrpSpPr/>
          <p:nvPr/>
        </p:nvGrpSpPr>
        <p:grpSpPr>
          <a:xfrm rot="0">
            <a:off x="7068695" y="1594796"/>
            <a:ext cx="3773006" cy="2441275"/>
            <a:chOff x="0" y="0"/>
            <a:chExt cx="922450" cy="596859"/>
          </a:xfrm>
        </p:grpSpPr>
        <p:sp>
          <p:nvSpPr>
            <p:cNvPr name="Freeform 23" id="23"/>
            <p:cNvSpPr/>
            <p:nvPr/>
          </p:nvSpPr>
          <p:spPr>
            <a:xfrm flipH="false" flipV="false" rot="0">
              <a:off x="0" y="0"/>
              <a:ext cx="922450" cy="596859"/>
            </a:xfrm>
            <a:custGeom>
              <a:avLst/>
              <a:gdLst/>
              <a:ahLst/>
              <a:cxnLst/>
              <a:rect r="r" b="b" t="t" l="l"/>
              <a:pathLst>
                <a:path h="596859" w="922450">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3"/>
              <a:stretch>
                <a:fillRect l="0" t="-1581" r="0" b="-1581"/>
              </a:stretch>
            </a:blipFill>
            <a:ln w="38100" cap="rnd">
              <a:solidFill>
                <a:srgbClr val="2E2D2D"/>
              </a:solidFill>
              <a:prstDash val="solid"/>
              <a:round/>
            </a:ln>
          </p:spPr>
        </p:sp>
      </p:grpSp>
      <p:grpSp>
        <p:nvGrpSpPr>
          <p:cNvPr name="Group 24" id="24"/>
          <p:cNvGrpSpPr/>
          <p:nvPr/>
        </p:nvGrpSpPr>
        <p:grpSpPr>
          <a:xfrm rot="0">
            <a:off x="12433611" y="1594796"/>
            <a:ext cx="3773006" cy="2441275"/>
            <a:chOff x="0" y="0"/>
            <a:chExt cx="922450" cy="596859"/>
          </a:xfrm>
        </p:grpSpPr>
        <p:sp>
          <p:nvSpPr>
            <p:cNvPr name="Freeform 25" id="25"/>
            <p:cNvSpPr/>
            <p:nvPr/>
          </p:nvSpPr>
          <p:spPr>
            <a:xfrm flipH="false" flipV="false" rot="0">
              <a:off x="0" y="0"/>
              <a:ext cx="922450" cy="596859"/>
            </a:xfrm>
            <a:custGeom>
              <a:avLst/>
              <a:gdLst/>
              <a:ahLst/>
              <a:cxnLst/>
              <a:rect r="r" b="b" t="t" l="l"/>
              <a:pathLst>
                <a:path h="596859" w="922450">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4"/>
              <a:stretch>
                <a:fillRect l="0" t="-7956" r="0" b="-7956"/>
              </a:stretch>
            </a:blipFill>
            <a:ln w="38100" cap="rnd">
              <a:solidFill>
                <a:srgbClr val="2E2D2D"/>
              </a:solidFill>
              <a:prstDash val="solid"/>
              <a:round/>
            </a:ln>
          </p:spPr>
        </p:sp>
      </p:grpSp>
      <p:sp>
        <p:nvSpPr>
          <p:cNvPr name="TextBox 26" id="26"/>
          <p:cNvSpPr txBox="true"/>
          <p:nvPr/>
        </p:nvSpPr>
        <p:spPr>
          <a:xfrm rot="0">
            <a:off x="1542012" y="6417574"/>
            <a:ext cx="4096458" cy="2009775"/>
          </a:xfrm>
          <a:prstGeom prst="rect">
            <a:avLst/>
          </a:prstGeom>
        </p:spPr>
        <p:txBody>
          <a:bodyPr anchor="t" rtlCol="false" tIns="0" lIns="0" bIns="0" rIns="0">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AI helps doctors find diseases like cancer early by studying medical images and patient records. It can spot patterns that humans might miss, making diagnosis faster and more accurate.</a:t>
            </a:r>
          </a:p>
        </p:txBody>
      </p:sp>
      <p:sp>
        <p:nvSpPr>
          <p:cNvPr name="TextBox 27" id="27"/>
          <p:cNvSpPr txBox="true"/>
          <p:nvPr/>
        </p:nvSpPr>
        <p:spPr>
          <a:xfrm rot="0">
            <a:off x="1636569" y="4207522"/>
            <a:ext cx="3907344" cy="955675"/>
          </a:xfrm>
          <a:prstGeom prst="rect">
            <a:avLst/>
          </a:prstGeom>
        </p:spPr>
        <p:txBody>
          <a:bodyPr anchor="t" rtlCol="false" tIns="0" lIns="0" bIns="0" rIns="0">
            <a:spAutoFit/>
          </a:bodyPr>
          <a:lstStyle/>
          <a:p>
            <a:pPr algn="ctr">
              <a:lnSpc>
                <a:spcPts val="7700"/>
              </a:lnSpc>
            </a:pPr>
            <a:r>
              <a:rPr lang="en-US" sz="5500">
                <a:solidFill>
                  <a:srgbClr val="F1F5F8"/>
                </a:solidFill>
                <a:latin typeface="Squada One"/>
                <a:ea typeface="Squada One"/>
                <a:cs typeface="Squada One"/>
                <a:sym typeface="Squada One"/>
              </a:rPr>
              <a:t>Healthcare</a:t>
            </a:r>
          </a:p>
        </p:txBody>
      </p:sp>
      <p:sp>
        <p:nvSpPr>
          <p:cNvPr name="TextBox 28" id="28"/>
          <p:cNvSpPr txBox="true"/>
          <p:nvPr/>
        </p:nvSpPr>
        <p:spPr>
          <a:xfrm rot="0">
            <a:off x="7001513" y="4207522"/>
            <a:ext cx="3907344" cy="955675"/>
          </a:xfrm>
          <a:prstGeom prst="rect">
            <a:avLst/>
          </a:prstGeom>
        </p:spPr>
        <p:txBody>
          <a:bodyPr anchor="t" rtlCol="false" tIns="0" lIns="0" bIns="0" rIns="0">
            <a:spAutoFit/>
          </a:bodyPr>
          <a:lstStyle/>
          <a:p>
            <a:pPr algn="ctr">
              <a:lnSpc>
                <a:spcPts val="7700"/>
              </a:lnSpc>
            </a:pPr>
            <a:r>
              <a:rPr lang="en-US" sz="5500">
                <a:solidFill>
                  <a:srgbClr val="F1F5F8"/>
                </a:solidFill>
                <a:latin typeface="Squada One"/>
                <a:ea typeface="Squada One"/>
                <a:cs typeface="Squada One"/>
                <a:sym typeface="Squada One"/>
              </a:rPr>
              <a:t>Entertainment</a:t>
            </a:r>
          </a:p>
        </p:txBody>
      </p:sp>
      <p:sp>
        <p:nvSpPr>
          <p:cNvPr name="TextBox 29" id="29"/>
          <p:cNvSpPr txBox="true"/>
          <p:nvPr/>
        </p:nvSpPr>
        <p:spPr>
          <a:xfrm rot="0">
            <a:off x="1693477" y="5395097"/>
            <a:ext cx="3793528" cy="790575"/>
          </a:xfrm>
          <a:prstGeom prst="rect">
            <a:avLst/>
          </a:prstGeom>
        </p:spPr>
        <p:txBody>
          <a:bodyPr anchor="t" rtlCol="false" tIns="0" lIns="0" bIns="0" rIns="0">
            <a:spAutoFit/>
          </a:bodyPr>
          <a:lstStyle/>
          <a:p>
            <a:pPr algn="ctr">
              <a:lnSpc>
                <a:spcPts val="3120"/>
              </a:lnSpc>
            </a:pPr>
            <a:r>
              <a:rPr lang="en-US" sz="2600" b="true">
                <a:solidFill>
                  <a:srgbClr val="F1F5F8"/>
                </a:solidFill>
                <a:latin typeface="Glacial Indifference Bold"/>
                <a:ea typeface="Glacial Indifference Bold"/>
                <a:cs typeface="Glacial Indifference Bold"/>
                <a:sym typeface="Glacial Indifference Bold"/>
              </a:rPr>
              <a:t>Diagnosing </a:t>
            </a:r>
          </a:p>
          <a:p>
            <a:pPr algn="ctr">
              <a:lnSpc>
                <a:spcPts val="3120"/>
              </a:lnSpc>
            </a:pPr>
            <a:r>
              <a:rPr lang="en-US" sz="2600" b="true">
                <a:solidFill>
                  <a:srgbClr val="F1F5F8"/>
                </a:solidFill>
                <a:latin typeface="Glacial Indifference Bold"/>
                <a:ea typeface="Glacial Indifference Bold"/>
                <a:cs typeface="Glacial Indifference Bold"/>
                <a:sym typeface="Glacial Indifference Bold"/>
              </a:rPr>
              <a:t>Diseases</a:t>
            </a:r>
          </a:p>
        </p:txBody>
      </p:sp>
      <p:sp>
        <p:nvSpPr>
          <p:cNvPr name="TextBox 30" id="30"/>
          <p:cNvSpPr txBox="true"/>
          <p:nvPr/>
        </p:nvSpPr>
        <p:spPr>
          <a:xfrm rot="0">
            <a:off x="7058421" y="6584261"/>
            <a:ext cx="3793528" cy="1676400"/>
          </a:xfrm>
          <a:prstGeom prst="rect">
            <a:avLst/>
          </a:prstGeom>
        </p:spPr>
        <p:txBody>
          <a:bodyPr anchor="t" rtlCol="false" tIns="0" lIns="0" bIns="0" rIns="0">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Streaming platforms use AI to analyse viewing habits and trends in order to suggest movies, shows, and music based on user preferences.</a:t>
            </a:r>
          </a:p>
        </p:txBody>
      </p:sp>
      <p:sp>
        <p:nvSpPr>
          <p:cNvPr name="TextBox 31" id="31"/>
          <p:cNvSpPr txBox="true"/>
          <p:nvPr/>
        </p:nvSpPr>
        <p:spPr>
          <a:xfrm rot="0">
            <a:off x="7058421" y="5395097"/>
            <a:ext cx="3793528" cy="790575"/>
          </a:xfrm>
          <a:prstGeom prst="rect">
            <a:avLst/>
          </a:prstGeom>
        </p:spPr>
        <p:txBody>
          <a:bodyPr anchor="t" rtlCol="false" tIns="0" lIns="0" bIns="0" rIns="0">
            <a:spAutoFit/>
          </a:bodyPr>
          <a:lstStyle/>
          <a:p>
            <a:pPr algn="ctr">
              <a:lnSpc>
                <a:spcPts val="3120"/>
              </a:lnSpc>
            </a:pPr>
            <a:r>
              <a:rPr lang="en-US" sz="2600" b="true">
                <a:solidFill>
                  <a:srgbClr val="F1F5F8"/>
                </a:solidFill>
                <a:latin typeface="Glacial Indifference Bold"/>
                <a:ea typeface="Glacial Indifference Bold"/>
                <a:cs typeface="Glacial Indifference Bold"/>
                <a:sym typeface="Glacial Indifference Bold"/>
              </a:rPr>
              <a:t>Personalised Recommendations</a:t>
            </a:r>
          </a:p>
        </p:txBody>
      </p:sp>
      <p:sp>
        <p:nvSpPr>
          <p:cNvPr name="TextBox 32" id="32"/>
          <p:cNvSpPr txBox="true"/>
          <p:nvPr/>
        </p:nvSpPr>
        <p:spPr>
          <a:xfrm rot="0">
            <a:off x="12366429" y="4207522"/>
            <a:ext cx="3907344" cy="955675"/>
          </a:xfrm>
          <a:prstGeom prst="rect">
            <a:avLst/>
          </a:prstGeom>
        </p:spPr>
        <p:txBody>
          <a:bodyPr anchor="t" rtlCol="false" tIns="0" lIns="0" bIns="0" rIns="0">
            <a:spAutoFit/>
          </a:bodyPr>
          <a:lstStyle/>
          <a:p>
            <a:pPr algn="ctr">
              <a:lnSpc>
                <a:spcPts val="7700"/>
              </a:lnSpc>
            </a:pPr>
            <a:r>
              <a:rPr lang="en-US" sz="5500">
                <a:solidFill>
                  <a:srgbClr val="F1F5F8"/>
                </a:solidFill>
                <a:latin typeface="Squada One"/>
                <a:ea typeface="Squada One"/>
                <a:cs typeface="Squada One"/>
                <a:sym typeface="Squada One"/>
              </a:rPr>
              <a:t>Transportation</a:t>
            </a:r>
          </a:p>
        </p:txBody>
      </p:sp>
      <p:sp>
        <p:nvSpPr>
          <p:cNvPr name="TextBox 33" id="33"/>
          <p:cNvSpPr txBox="true"/>
          <p:nvPr/>
        </p:nvSpPr>
        <p:spPr>
          <a:xfrm rot="0">
            <a:off x="12302241" y="6417574"/>
            <a:ext cx="4035720" cy="2009775"/>
          </a:xfrm>
          <a:prstGeom prst="rect">
            <a:avLst/>
          </a:prstGeom>
        </p:spPr>
        <p:txBody>
          <a:bodyPr anchor="t" rtlCol="false" tIns="0" lIns="0" bIns="0" rIns="0">
            <a:spAutoFit/>
          </a:bodyPr>
          <a:lstStyle/>
          <a:p>
            <a:pPr algn="ctr">
              <a:lnSpc>
                <a:spcPts val="2640"/>
              </a:lnSpc>
            </a:pPr>
            <a:r>
              <a:rPr lang="en-US" sz="2200">
                <a:solidFill>
                  <a:srgbClr val="F1F5F8"/>
                </a:solidFill>
                <a:latin typeface="Glacial Indifference"/>
                <a:ea typeface="Glacial Indifference"/>
                <a:cs typeface="Glacial Indifference"/>
                <a:sym typeface="Glacial Indifference"/>
              </a:rPr>
              <a:t>Apps use AI to analyse real-time traffic conditions, predict congestion, and suggest faster routes. AI also powers self-driving technology, improving road safety and reducing human error.</a:t>
            </a:r>
          </a:p>
        </p:txBody>
      </p:sp>
      <p:sp>
        <p:nvSpPr>
          <p:cNvPr name="TextBox 34" id="34"/>
          <p:cNvSpPr txBox="true"/>
          <p:nvPr/>
        </p:nvSpPr>
        <p:spPr>
          <a:xfrm rot="0">
            <a:off x="12423337" y="5395097"/>
            <a:ext cx="3793528" cy="790575"/>
          </a:xfrm>
          <a:prstGeom prst="rect">
            <a:avLst/>
          </a:prstGeom>
        </p:spPr>
        <p:txBody>
          <a:bodyPr anchor="t" rtlCol="false" tIns="0" lIns="0" bIns="0" rIns="0">
            <a:spAutoFit/>
          </a:bodyPr>
          <a:lstStyle/>
          <a:p>
            <a:pPr algn="ctr">
              <a:lnSpc>
                <a:spcPts val="3120"/>
              </a:lnSpc>
            </a:pPr>
            <a:r>
              <a:rPr lang="en-US" sz="2600" b="true">
                <a:solidFill>
                  <a:srgbClr val="F1F5F8"/>
                </a:solidFill>
                <a:latin typeface="Glacial Indifference Bold"/>
                <a:ea typeface="Glacial Indifference Bold"/>
                <a:cs typeface="Glacial Indifference Bold"/>
                <a:sym typeface="Glacial Indifference Bold"/>
              </a:rPr>
              <a:t>Navigation and </a:t>
            </a:r>
          </a:p>
          <a:p>
            <a:pPr algn="ctr">
              <a:lnSpc>
                <a:spcPts val="3120"/>
              </a:lnSpc>
            </a:pPr>
            <a:r>
              <a:rPr lang="en-US" sz="2600" b="true">
                <a:solidFill>
                  <a:srgbClr val="F1F5F8"/>
                </a:solidFill>
                <a:latin typeface="Glacial Indifference Bold"/>
                <a:ea typeface="Glacial Indifference Bold"/>
                <a:cs typeface="Glacial Indifference Bold"/>
                <a:sym typeface="Glacial Indifference Bold"/>
              </a:rPr>
              <a:t>Traffic Apps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1334910" y="1181100"/>
            <a:ext cx="4815461" cy="7805146"/>
            <a:chOff x="0" y="0"/>
            <a:chExt cx="977838" cy="1584929"/>
          </a:xfrm>
        </p:grpSpPr>
        <p:sp>
          <p:nvSpPr>
            <p:cNvPr name="Freeform 3" id="3"/>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99854" y="1181100"/>
            <a:ext cx="4815461" cy="7805146"/>
            <a:chOff x="0" y="0"/>
            <a:chExt cx="977838" cy="1584929"/>
          </a:xfrm>
        </p:grpSpPr>
        <p:sp>
          <p:nvSpPr>
            <p:cNvPr name="Freeform 6" id="6"/>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064770" y="1181100"/>
            <a:ext cx="4815461" cy="7805146"/>
            <a:chOff x="0" y="0"/>
            <a:chExt cx="977838" cy="1584929"/>
          </a:xfrm>
        </p:grpSpPr>
        <p:sp>
          <p:nvSpPr>
            <p:cNvPr name="Freeform 9" id="9"/>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AB574"/>
            </a:solidFill>
            <a:ln w="38100" cap="rnd">
              <a:solidFill>
                <a:srgbClr val="2E2D2D"/>
              </a:solidFill>
              <a:prstDash val="solid"/>
              <a:round/>
            </a:ln>
          </p:spPr>
        </p:sp>
        <p:sp>
          <p:nvSpPr>
            <p:cNvPr name="TextBox 10" id="10"/>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82510" y="1028700"/>
            <a:ext cx="4815461" cy="7805146"/>
            <a:chOff x="0" y="0"/>
            <a:chExt cx="977838" cy="1584929"/>
          </a:xfrm>
        </p:grpSpPr>
        <p:sp>
          <p:nvSpPr>
            <p:cNvPr name="Freeform 12" id="12"/>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sp>
        <p:sp>
          <p:nvSpPr>
            <p:cNvPr name="TextBox 13" id="13"/>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547454" y="1028700"/>
            <a:ext cx="4815461" cy="7805146"/>
            <a:chOff x="0" y="0"/>
            <a:chExt cx="977838" cy="1584929"/>
          </a:xfrm>
        </p:grpSpPr>
        <p:sp>
          <p:nvSpPr>
            <p:cNvPr name="Freeform 15" id="15"/>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sp>
        <p:sp>
          <p:nvSpPr>
            <p:cNvPr name="TextBox 16" id="16"/>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1912370" y="1028700"/>
            <a:ext cx="4815461" cy="7805146"/>
            <a:chOff x="0" y="0"/>
            <a:chExt cx="977838" cy="1584929"/>
          </a:xfrm>
        </p:grpSpPr>
        <p:sp>
          <p:nvSpPr>
            <p:cNvPr name="Freeform 18" id="18"/>
            <p:cNvSpPr/>
            <p:nvPr/>
          </p:nvSpPr>
          <p:spPr>
            <a:xfrm flipH="false" flipV="false" rot="0">
              <a:off x="0" y="0"/>
              <a:ext cx="977838" cy="1584929"/>
            </a:xfrm>
            <a:custGeom>
              <a:avLst/>
              <a:gdLst/>
              <a:ahLst/>
              <a:cxnLst/>
              <a:rect r="r" b="b" t="t" l="l"/>
              <a:pathLst>
                <a:path h="1584929" w="977838">
                  <a:moveTo>
                    <a:pt x="78778" y="0"/>
                  </a:moveTo>
                  <a:lnTo>
                    <a:pt x="899059" y="0"/>
                  </a:lnTo>
                  <a:cubicBezTo>
                    <a:pt x="942567" y="0"/>
                    <a:pt x="977838" y="35270"/>
                    <a:pt x="977838" y="78778"/>
                  </a:cubicBezTo>
                  <a:lnTo>
                    <a:pt x="977838" y="1506151"/>
                  </a:lnTo>
                  <a:cubicBezTo>
                    <a:pt x="977838" y="1549659"/>
                    <a:pt x="942567" y="1584929"/>
                    <a:pt x="899059" y="1584929"/>
                  </a:cubicBezTo>
                  <a:lnTo>
                    <a:pt x="78778" y="1584929"/>
                  </a:lnTo>
                  <a:cubicBezTo>
                    <a:pt x="35270" y="1584929"/>
                    <a:pt x="0" y="1549659"/>
                    <a:pt x="0" y="1506151"/>
                  </a:cubicBezTo>
                  <a:lnTo>
                    <a:pt x="0" y="78778"/>
                  </a:lnTo>
                  <a:cubicBezTo>
                    <a:pt x="0" y="35270"/>
                    <a:pt x="35270" y="0"/>
                    <a:pt x="78778" y="0"/>
                  </a:cubicBezTo>
                  <a:close/>
                </a:path>
              </a:pathLst>
            </a:custGeom>
            <a:solidFill>
              <a:srgbClr val="F1F5F8"/>
            </a:solidFill>
            <a:ln w="38100" cap="rnd">
              <a:solidFill>
                <a:srgbClr val="2E2D2D"/>
              </a:solidFill>
              <a:prstDash val="solid"/>
              <a:round/>
            </a:ln>
          </p:spPr>
        </p:sp>
        <p:sp>
          <p:nvSpPr>
            <p:cNvPr name="TextBox 19" id="19"/>
            <p:cNvSpPr txBox="true"/>
            <p:nvPr/>
          </p:nvSpPr>
          <p:spPr>
            <a:xfrm>
              <a:off x="0" y="-38100"/>
              <a:ext cx="977838" cy="1623029"/>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703751" y="1594796"/>
            <a:ext cx="3773006" cy="2441275"/>
            <a:chOff x="0" y="0"/>
            <a:chExt cx="922450" cy="596859"/>
          </a:xfrm>
        </p:grpSpPr>
        <p:sp>
          <p:nvSpPr>
            <p:cNvPr name="Freeform 21" id="21"/>
            <p:cNvSpPr/>
            <p:nvPr/>
          </p:nvSpPr>
          <p:spPr>
            <a:xfrm flipH="false" flipV="false" rot="0">
              <a:off x="0" y="0"/>
              <a:ext cx="922450" cy="596859"/>
            </a:xfrm>
            <a:custGeom>
              <a:avLst/>
              <a:gdLst/>
              <a:ahLst/>
              <a:cxnLst/>
              <a:rect r="r" b="b" t="t" l="l"/>
              <a:pathLst>
                <a:path h="596859" w="922450">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2"/>
              <a:stretch>
                <a:fillRect l="0" t="-1194" r="0" b="-1194"/>
              </a:stretch>
            </a:blipFill>
            <a:ln w="38100" cap="rnd">
              <a:solidFill>
                <a:srgbClr val="2E2D2D"/>
              </a:solidFill>
              <a:prstDash val="solid"/>
              <a:round/>
            </a:ln>
          </p:spPr>
        </p:sp>
      </p:grpSp>
      <p:grpSp>
        <p:nvGrpSpPr>
          <p:cNvPr name="Group 22" id="22"/>
          <p:cNvGrpSpPr/>
          <p:nvPr/>
        </p:nvGrpSpPr>
        <p:grpSpPr>
          <a:xfrm rot="0">
            <a:off x="7068695" y="1594796"/>
            <a:ext cx="3773006" cy="2441275"/>
            <a:chOff x="0" y="0"/>
            <a:chExt cx="922450" cy="596859"/>
          </a:xfrm>
        </p:grpSpPr>
        <p:sp>
          <p:nvSpPr>
            <p:cNvPr name="Freeform 23" id="23"/>
            <p:cNvSpPr/>
            <p:nvPr/>
          </p:nvSpPr>
          <p:spPr>
            <a:xfrm flipH="false" flipV="false" rot="0">
              <a:off x="0" y="0"/>
              <a:ext cx="922450" cy="596859"/>
            </a:xfrm>
            <a:custGeom>
              <a:avLst/>
              <a:gdLst/>
              <a:ahLst/>
              <a:cxnLst/>
              <a:rect r="r" b="b" t="t" l="l"/>
              <a:pathLst>
                <a:path h="596859" w="922450">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3"/>
              <a:stretch>
                <a:fillRect l="0" t="-1484" r="0" b="-1484"/>
              </a:stretch>
            </a:blipFill>
            <a:ln w="38100" cap="rnd">
              <a:solidFill>
                <a:srgbClr val="2E2D2D"/>
              </a:solidFill>
              <a:prstDash val="solid"/>
              <a:round/>
            </a:ln>
          </p:spPr>
        </p:sp>
      </p:grpSp>
      <p:grpSp>
        <p:nvGrpSpPr>
          <p:cNvPr name="Group 24" id="24"/>
          <p:cNvGrpSpPr/>
          <p:nvPr/>
        </p:nvGrpSpPr>
        <p:grpSpPr>
          <a:xfrm rot="0">
            <a:off x="12433611" y="1594796"/>
            <a:ext cx="3773006" cy="2441275"/>
            <a:chOff x="0" y="0"/>
            <a:chExt cx="922450" cy="596859"/>
          </a:xfrm>
        </p:grpSpPr>
        <p:sp>
          <p:nvSpPr>
            <p:cNvPr name="Freeform 25" id="25"/>
            <p:cNvSpPr/>
            <p:nvPr/>
          </p:nvSpPr>
          <p:spPr>
            <a:xfrm flipH="false" flipV="false" rot="0">
              <a:off x="0" y="0"/>
              <a:ext cx="922450" cy="596859"/>
            </a:xfrm>
            <a:custGeom>
              <a:avLst/>
              <a:gdLst/>
              <a:ahLst/>
              <a:cxnLst/>
              <a:rect r="r" b="b" t="t" l="l"/>
              <a:pathLst>
                <a:path h="596859" w="922450">
                  <a:moveTo>
                    <a:pt x="82077" y="0"/>
                  </a:moveTo>
                  <a:lnTo>
                    <a:pt x="840373" y="0"/>
                  </a:lnTo>
                  <a:cubicBezTo>
                    <a:pt x="862141" y="0"/>
                    <a:pt x="883017" y="8647"/>
                    <a:pt x="898410" y="24040"/>
                  </a:cubicBezTo>
                  <a:cubicBezTo>
                    <a:pt x="913802" y="39432"/>
                    <a:pt x="922450" y="60309"/>
                    <a:pt x="922450" y="82077"/>
                  </a:cubicBezTo>
                  <a:lnTo>
                    <a:pt x="922450" y="514782"/>
                  </a:lnTo>
                  <a:cubicBezTo>
                    <a:pt x="922450" y="536550"/>
                    <a:pt x="913802" y="557427"/>
                    <a:pt x="898410" y="572819"/>
                  </a:cubicBezTo>
                  <a:cubicBezTo>
                    <a:pt x="883017" y="588212"/>
                    <a:pt x="862141" y="596859"/>
                    <a:pt x="840373" y="596859"/>
                  </a:cubicBezTo>
                  <a:lnTo>
                    <a:pt x="82077" y="596859"/>
                  </a:lnTo>
                  <a:cubicBezTo>
                    <a:pt x="60309" y="596859"/>
                    <a:pt x="39432" y="588212"/>
                    <a:pt x="24040" y="572819"/>
                  </a:cubicBezTo>
                  <a:cubicBezTo>
                    <a:pt x="8647" y="557427"/>
                    <a:pt x="0" y="536550"/>
                    <a:pt x="0" y="514782"/>
                  </a:cubicBezTo>
                  <a:lnTo>
                    <a:pt x="0" y="82077"/>
                  </a:lnTo>
                  <a:cubicBezTo>
                    <a:pt x="0" y="60309"/>
                    <a:pt x="8647" y="39432"/>
                    <a:pt x="24040" y="24040"/>
                  </a:cubicBezTo>
                  <a:cubicBezTo>
                    <a:pt x="39432" y="8647"/>
                    <a:pt x="60309" y="0"/>
                    <a:pt x="82077" y="0"/>
                  </a:cubicBezTo>
                  <a:close/>
                </a:path>
              </a:pathLst>
            </a:custGeom>
            <a:blipFill>
              <a:blip r:embed="rId4"/>
              <a:stretch>
                <a:fillRect l="0" t="-1484" r="0" b="-1484"/>
              </a:stretch>
            </a:blipFill>
            <a:ln w="38100" cap="rnd">
              <a:solidFill>
                <a:srgbClr val="2E2D2D"/>
              </a:solidFill>
              <a:prstDash val="solid"/>
              <a:round/>
            </a:ln>
          </p:spPr>
        </p:sp>
      </p:grpSp>
      <p:sp>
        <p:nvSpPr>
          <p:cNvPr name="TextBox 26" id="26"/>
          <p:cNvSpPr txBox="true"/>
          <p:nvPr/>
        </p:nvSpPr>
        <p:spPr>
          <a:xfrm rot="0">
            <a:off x="1560127" y="6417574"/>
            <a:ext cx="4060228" cy="2009775"/>
          </a:xfrm>
          <a:prstGeom prst="rect">
            <a:avLst/>
          </a:prstGeom>
        </p:spPr>
        <p:txBody>
          <a:bodyPr anchor="t" rtlCol="false" tIns="0" lIns="0" bIns="0" rIns="0">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Financial institutions use AI to detect fraudulent transactions by analysing spending patterns. AI also helps in stock market trading by analysing data and making quick investment decisions.</a:t>
            </a:r>
          </a:p>
        </p:txBody>
      </p:sp>
      <p:sp>
        <p:nvSpPr>
          <p:cNvPr name="TextBox 27" id="27"/>
          <p:cNvSpPr txBox="true"/>
          <p:nvPr/>
        </p:nvSpPr>
        <p:spPr>
          <a:xfrm rot="0">
            <a:off x="1636569" y="4207522"/>
            <a:ext cx="3907344" cy="955675"/>
          </a:xfrm>
          <a:prstGeom prst="rect">
            <a:avLst/>
          </a:prstGeom>
        </p:spPr>
        <p:txBody>
          <a:bodyPr anchor="t" rtlCol="false" tIns="0" lIns="0" bIns="0" rIns="0">
            <a:spAutoFit/>
          </a:bodyPr>
          <a:lstStyle/>
          <a:p>
            <a:pPr algn="ctr">
              <a:lnSpc>
                <a:spcPts val="7700"/>
              </a:lnSpc>
            </a:pPr>
            <a:r>
              <a:rPr lang="en-US" sz="5500">
                <a:solidFill>
                  <a:srgbClr val="2E2D2D"/>
                </a:solidFill>
                <a:latin typeface="Squada One"/>
                <a:ea typeface="Squada One"/>
                <a:cs typeface="Squada One"/>
                <a:sym typeface="Squada One"/>
              </a:rPr>
              <a:t>Finance</a:t>
            </a:r>
          </a:p>
        </p:txBody>
      </p:sp>
      <p:sp>
        <p:nvSpPr>
          <p:cNvPr name="TextBox 28" id="28"/>
          <p:cNvSpPr txBox="true"/>
          <p:nvPr/>
        </p:nvSpPr>
        <p:spPr>
          <a:xfrm rot="0">
            <a:off x="7001513" y="4207522"/>
            <a:ext cx="3907344" cy="955675"/>
          </a:xfrm>
          <a:prstGeom prst="rect">
            <a:avLst/>
          </a:prstGeom>
        </p:spPr>
        <p:txBody>
          <a:bodyPr anchor="t" rtlCol="false" tIns="0" lIns="0" bIns="0" rIns="0">
            <a:spAutoFit/>
          </a:bodyPr>
          <a:lstStyle/>
          <a:p>
            <a:pPr algn="ctr">
              <a:lnSpc>
                <a:spcPts val="7700"/>
              </a:lnSpc>
            </a:pPr>
            <a:r>
              <a:rPr lang="en-US" sz="5500">
                <a:solidFill>
                  <a:srgbClr val="2E2D2D"/>
                </a:solidFill>
                <a:latin typeface="Squada One"/>
                <a:ea typeface="Squada One"/>
                <a:cs typeface="Squada One"/>
                <a:sym typeface="Squada One"/>
              </a:rPr>
              <a:t>Shopping</a:t>
            </a:r>
          </a:p>
        </p:txBody>
      </p:sp>
      <p:sp>
        <p:nvSpPr>
          <p:cNvPr name="TextBox 29" id="29"/>
          <p:cNvSpPr txBox="true"/>
          <p:nvPr/>
        </p:nvSpPr>
        <p:spPr>
          <a:xfrm rot="0">
            <a:off x="1693477" y="5395097"/>
            <a:ext cx="3793528" cy="790575"/>
          </a:xfrm>
          <a:prstGeom prst="rect">
            <a:avLst/>
          </a:prstGeom>
        </p:spPr>
        <p:txBody>
          <a:bodyPr anchor="t" rtlCol="false" tIns="0" lIns="0" bIns="0" rIns="0">
            <a:spAutoFit/>
          </a:bodyPr>
          <a:lstStyle/>
          <a:p>
            <a:pPr algn="ctr">
              <a:lnSpc>
                <a:spcPts val="3120"/>
              </a:lnSpc>
            </a:pPr>
            <a:r>
              <a:rPr lang="en-US" sz="2600" b="true">
                <a:solidFill>
                  <a:srgbClr val="2E2D2D"/>
                </a:solidFill>
                <a:latin typeface="Glacial Indifference Bold"/>
                <a:ea typeface="Glacial Indifference Bold"/>
                <a:cs typeface="Glacial Indifference Bold"/>
                <a:sym typeface="Glacial Indifference Bold"/>
              </a:rPr>
              <a:t>Fraud Detection</a:t>
            </a:r>
          </a:p>
          <a:p>
            <a:pPr algn="ctr">
              <a:lnSpc>
                <a:spcPts val="3120"/>
              </a:lnSpc>
            </a:pPr>
            <a:r>
              <a:rPr lang="en-US" sz="2600" b="true">
                <a:solidFill>
                  <a:srgbClr val="2E2D2D"/>
                </a:solidFill>
                <a:latin typeface="Glacial Indifference Bold"/>
                <a:ea typeface="Glacial Indifference Bold"/>
                <a:cs typeface="Glacial Indifference Bold"/>
                <a:sym typeface="Glacial Indifference Bold"/>
              </a:rPr>
              <a:t>and Trading</a:t>
            </a:r>
          </a:p>
        </p:txBody>
      </p:sp>
      <p:sp>
        <p:nvSpPr>
          <p:cNvPr name="TextBox 30" id="30"/>
          <p:cNvSpPr txBox="true"/>
          <p:nvPr/>
        </p:nvSpPr>
        <p:spPr>
          <a:xfrm rot="0">
            <a:off x="7058421" y="6584261"/>
            <a:ext cx="3793528" cy="1676400"/>
          </a:xfrm>
          <a:prstGeom prst="rect">
            <a:avLst/>
          </a:prstGeom>
        </p:spPr>
        <p:txBody>
          <a:bodyPr anchor="t" rtlCol="false" tIns="0" lIns="0" bIns="0" rIns="0">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Online stores use AI to suggest products based on what you’ve searched for or bought before. Chatbots also help answer customer questions instantly.</a:t>
            </a:r>
          </a:p>
        </p:txBody>
      </p:sp>
      <p:sp>
        <p:nvSpPr>
          <p:cNvPr name="TextBox 31" id="31"/>
          <p:cNvSpPr txBox="true"/>
          <p:nvPr/>
        </p:nvSpPr>
        <p:spPr>
          <a:xfrm rot="0">
            <a:off x="7058421" y="5395097"/>
            <a:ext cx="3793528" cy="790575"/>
          </a:xfrm>
          <a:prstGeom prst="rect">
            <a:avLst/>
          </a:prstGeom>
        </p:spPr>
        <p:txBody>
          <a:bodyPr anchor="t" rtlCol="false" tIns="0" lIns="0" bIns="0" rIns="0">
            <a:spAutoFit/>
          </a:bodyPr>
          <a:lstStyle/>
          <a:p>
            <a:pPr algn="ctr">
              <a:lnSpc>
                <a:spcPts val="3120"/>
              </a:lnSpc>
            </a:pPr>
            <a:r>
              <a:rPr lang="en-US" sz="2600" b="true">
                <a:solidFill>
                  <a:srgbClr val="2E2D2D"/>
                </a:solidFill>
                <a:latin typeface="Glacial Indifference Bold"/>
                <a:ea typeface="Glacial Indifference Bold"/>
                <a:cs typeface="Glacial Indifference Bold"/>
                <a:sym typeface="Glacial Indifference Bold"/>
              </a:rPr>
              <a:t>Chatbots and</a:t>
            </a:r>
          </a:p>
          <a:p>
            <a:pPr algn="ctr">
              <a:lnSpc>
                <a:spcPts val="3120"/>
              </a:lnSpc>
            </a:pPr>
            <a:r>
              <a:rPr lang="en-US" sz="2600" b="true">
                <a:solidFill>
                  <a:srgbClr val="2E2D2D"/>
                </a:solidFill>
                <a:latin typeface="Glacial Indifference Bold"/>
                <a:ea typeface="Glacial Indifference Bold"/>
                <a:cs typeface="Glacial Indifference Bold"/>
                <a:sym typeface="Glacial Indifference Bold"/>
              </a:rPr>
              <a:t>Product Suggestions</a:t>
            </a:r>
          </a:p>
        </p:txBody>
      </p:sp>
      <p:sp>
        <p:nvSpPr>
          <p:cNvPr name="TextBox 32" id="32"/>
          <p:cNvSpPr txBox="true"/>
          <p:nvPr/>
        </p:nvSpPr>
        <p:spPr>
          <a:xfrm rot="0">
            <a:off x="12366429" y="4207522"/>
            <a:ext cx="3907344" cy="955675"/>
          </a:xfrm>
          <a:prstGeom prst="rect">
            <a:avLst/>
          </a:prstGeom>
        </p:spPr>
        <p:txBody>
          <a:bodyPr anchor="t" rtlCol="false" tIns="0" lIns="0" bIns="0" rIns="0">
            <a:spAutoFit/>
          </a:bodyPr>
          <a:lstStyle/>
          <a:p>
            <a:pPr algn="ctr">
              <a:lnSpc>
                <a:spcPts val="7700"/>
              </a:lnSpc>
            </a:pPr>
            <a:r>
              <a:rPr lang="en-US" sz="5500">
                <a:solidFill>
                  <a:srgbClr val="2E2D2D"/>
                </a:solidFill>
                <a:latin typeface="Squada One"/>
                <a:ea typeface="Squada One"/>
                <a:cs typeface="Squada One"/>
                <a:sym typeface="Squada One"/>
              </a:rPr>
              <a:t>Smart Homes</a:t>
            </a:r>
          </a:p>
        </p:txBody>
      </p:sp>
      <p:sp>
        <p:nvSpPr>
          <p:cNvPr name="TextBox 33" id="33"/>
          <p:cNvSpPr txBox="true"/>
          <p:nvPr/>
        </p:nvSpPr>
        <p:spPr>
          <a:xfrm rot="0">
            <a:off x="12302241" y="6584261"/>
            <a:ext cx="4035720" cy="1676400"/>
          </a:xfrm>
          <a:prstGeom prst="rect">
            <a:avLst/>
          </a:prstGeom>
        </p:spPr>
        <p:txBody>
          <a:bodyPr anchor="t" rtlCol="false" tIns="0" lIns="0" bIns="0" rIns="0">
            <a:spAutoFit/>
          </a:bodyPr>
          <a:lstStyle/>
          <a:p>
            <a:pPr algn="ctr">
              <a:lnSpc>
                <a:spcPts val="2640"/>
              </a:lnSpc>
            </a:pPr>
            <a:r>
              <a:rPr lang="en-US" sz="2200">
                <a:solidFill>
                  <a:srgbClr val="2E2D2D"/>
                </a:solidFill>
                <a:latin typeface="Glacial Indifference"/>
                <a:ea typeface="Glacial Indifference"/>
                <a:cs typeface="Glacial Indifference"/>
                <a:sym typeface="Glacial Indifference"/>
              </a:rPr>
              <a:t>AI-powered assistants control smart home devices, answer questions, and automate daily tasks like adjusting thermostats and playing music.</a:t>
            </a:r>
          </a:p>
        </p:txBody>
      </p:sp>
      <p:sp>
        <p:nvSpPr>
          <p:cNvPr name="TextBox 34" id="34"/>
          <p:cNvSpPr txBox="true"/>
          <p:nvPr/>
        </p:nvSpPr>
        <p:spPr>
          <a:xfrm rot="0">
            <a:off x="12423337" y="5395097"/>
            <a:ext cx="3793528" cy="790575"/>
          </a:xfrm>
          <a:prstGeom prst="rect">
            <a:avLst/>
          </a:prstGeom>
        </p:spPr>
        <p:txBody>
          <a:bodyPr anchor="t" rtlCol="false" tIns="0" lIns="0" bIns="0" rIns="0">
            <a:spAutoFit/>
          </a:bodyPr>
          <a:lstStyle/>
          <a:p>
            <a:pPr algn="ctr">
              <a:lnSpc>
                <a:spcPts val="3120"/>
              </a:lnSpc>
            </a:pPr>
            <a:r>
              <a:rPr lang="en-US" sz="2600" b="true">
                <a:solidFill>
                  <a:srgbClr val="2E2D2D"/>
                </a:solidFill>
                <a:latin typeface="Glacial Indifference Bold"/>
                <a:ea typeface="Glacial Indifference Bold"/>
                <a:cs typeface="Glacial Indifference Bold"/>
                <a:sym typeface="Glacial Indifference Bold"/>
              </a:rPr>
              <a:t>AI Assistance </a:t>
            </a:r>
          </a:p>
          <a:p>
            <a:pPr algn="ctr">
              <a:lnSpc>
                <a:spcPts val="3120"/>
              </a:lnSpc>
            </a:pPr>
            <a:r>
              <a:rPr lang="en-US" sz="2600" b="true">
                <a:solidFill>
                  <a:srgbClr val="2E2D2D"/>
                </a:solidFill>
                <a:latin typeface="Glacial Indifference Bold"/>
                <a:ea typeface="Glacial Indifference Bold"/>
                <a:cs typeface="Glacial Indifference Bold"/>
                <a:sym typeface="Glacial Indifference Bold"/>
              </a:rPr>
              <a:t>and Automation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0" y="37426"/>
            <a:ext cx="5548342" cy="10249574"/>
            <a:chOff x="0" y="0"/>
            <a:chExt cx="1126658" cy="2081300"/>
          </a:xfrm>
        </p:grpSpPr>
        <p:sp>
          <p:nvSpPr>
            <p:cNvPr name="Freeform 3" id="3"/>
            <p:cNvSpPr/>
            <p:nvPr/>
          </p:nvSpPr>
          <p:spPr>
            <a:xfrm flipH="false" flipV="false" rot="0">
              <a:off x="0" y="0"/>
              <a:ext cx="1126658" cy="2081300"/>
            </a:xfrm>
            <a:custGeom>
              <a:avLst/>
              <a:gdLst/>
              <a:ahLst/>
              <a:cxnLst/>
              <a:rect r="r" b="b" t="t" l="l"/>
              <a:pathLst>
                <a:path h="2081300" w="1126658">
                  <a:moveTo>
                    <a:pt x="0" y="0"/>
                  </a:moveTo>
                  <a:lnTo>
                    <a:pt x="1126658" y="0"/>
                  </a:lnTo>
                  <a:lnTo>
                    <a:pt x="1126658" y="2081300"/>
                  </a:lnTo>
                  <a:lnTo>
                    <a:pt x="0" y="2081300"/>
                  </a:lnTo>
                  <a:close/>
                </a:path>
              </a:pathLst>
            </a:custGeom>
            <a:solidFill>
              <a:srgbClr val="2E2D2D"/>
            </a:solidFill>
            <a:ln w="38100" cap="sq">
              <a:solidFill>
                <a:srgbClr val="2E2D2D"/>
              </a:solidFill>
              <a:prstDash val="solid"/>
              <a:miter/>
            </a:ln>
          </p:spPr>
        </p:sp>
        <p:sp>
          <p:nvSpPr>
            <p:cNvPr name="TextBox 4" id="4"/>
            <p:cNvSpPr txBox="true"/>
            <p:nvPr/>
          </p:nvSpPr>
          <p:spPr>
            <a:xfrm>
              <a:off x="0" y="-38100"/>
              <a:ext cx="1126658" cy="21194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5828625"/>
            <a:ext cx="3837399" cy="3429675"/>
          </a:xfrm>
          <a:custGeom>
            <a:avLst/>
            <a:gdLst/>
            <a:ahLst/>
            <a:cxnLst/>
            <a:rect r="r" b="b" t="t" l="l"/>
            <a:pathLst>
              <a:path h="3429675" w="3837399">
                <a:moveTo>
                  <a:pt x="0" y="0"/>
                </a:moveTo>
                <a:lnTo>
                  <a:pt x="3837399" y="0"/>
                </a:lnTo>
                <a:lnTo>
                  <a:pt x="3837399" y="3429675"/>
                </a:lnTo>
                <a:lnTo>
                  <a:pt x="0" y="3429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638286"/>
            <a:ext cx="4095946" cy="1708151"/>
          </a:xfrm>
          <a:prstGeom prst="rect">
            <a:avLst/>
          </a:prstGeom>
        </p:spPr>
        <p:txBody>
          <a:bodyPr anchor="t" rtlCol="false" tIns="0" lIns="0" bIns="0" rIns="0">
            <a:spAutoFit/>
          </a:bodyPr>
          <a:lstStyle/>
          <a:p>
            <a:pPr algn="l">
              <a:lnSpc>
                <a:spcPts val="13999"/>
              </a:lnSpc>
            </a:pPr>
            <a:r>
              <a:rPr lang="en-US" sz="9999">
                <a:solidFill>
                  <a:srgbClr val="F1F5F8"/>
                </a:solidFill>
                <a:latin typeface="Squada One"/>
                <a:ea typeface="Squada One"/>
                <a:cs typeface="Squada One"/>
                <a:sym typeface="Squada One"/>
              </a:rPr>
              <a:t>Activity</a:t>
            </a:r>
          </a:p>
        </p:txBody>
      </p:sp>
      <p:sp>
        <p:nvSpPr>
          <p:cNvPr name="TextBox 7" id="7"/>
          <p:cNvSpPr txBox="true"/>
          <p:nvPr/>
        </p:nvSpPr>
        <p:spPr>
          <a:xfrm rot="0">
            <a:off x="1028700" y="2605088"/>
            <a:ext cx="3699077" cy="2476500"/>
          </a:xfrm>
          <a:prstGeom prst="rect">
            <a:avLst/>
          </a:prstGeom>
        </p:spPr>
        <p:txBody>
          <a:bodyPr anchor="t" rtlCol="false" tIns="0" lIns="0" bIns="0" rIns="0">
            <a:spAutoFit/>
          </a:bodyPr>
          <a:lstStyle/>
          <a:p>
            <a:pPr algn="l">
              <a:lnSpc>
                <a:spcPts val="3900"/>
              </a:lnSpc>
            </a:pPr>
            <a:r>
              <a:rPr lang="en-US" sz="3000">
                <a:solidFill>
                  <a:srgbClr val="F1F5F8"/>
                </a:solidFill>
                <a:latin typeface="Glacial Indifference"/>
                <a:ea typeface="Glacial Indifference"/>
                <a:cs typeface="Glacial Indifference"/>
                <a:sym typeface="Glacial Indifference"/>
              </a:rPr>
              <a:t>In small groups, discuss one of the following scenarios. Be prepared to share your thoughts.</a:t>
            </a:r>
          </a:p>
        </p:txBody>
      </p:sp>
      <p:grpSp>
        <p:nvGrpSpPr>
          <p:cNvPr name="Group 8" id="8"/>
          <p:cNvGrpSpPr/>
          <p:nvPr/>
        </p:nvGrpSpPr>
        <p:grpSpPr>
          <a:xfrm rot="0">
            <a:off x="6351511" y="1181100"/>
            <a:ext cx="5001168" cy="3583710"/>
            <a:chOff x="0" y="0"/>
            <a:chExt cx="1015548" cy="727716"/>
          </a:xfrm>
        </p:grpSpPr>
        <p:sp>
          <p:nvSpPr>
            <p:cNvPr name="Freeform 9" id="9"/>
            <p:cNvSpPr/>
            <p:nvPr/>
          </p:nvSpPr>
          <p:spPr>
            <a:xfrm flipH="false" flipV="false" rot="0">
              <a:off x="0" y="0"/>
              <a:ext cx="1015548" cy="727716"/>
            </a:xfrm>
            <a:custGeom>
              <a:avLst/>
              <a:gdLst/>
              <a:ahLst/>
              <a:cxnLst/>
              <a:rect r="r" b="b" t="t" l="l"/>
              <a:pathLst>
                <a:path h="727716" w="1015548">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sp>
        <p:sp>
          <p:nvSpPr>
            <p:cNvPr name="TextBox 10" id="10"/>
            <p:cNvSpPr txBox="true"/>
            <p:nvPr/>
          </p:nvSpPr>
          <p:spPr>
            <a:xfrm>
              <a:off x="0" y="-38100"/>
              <a:ext cx="1015548" cy="76581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062189" y="1181100"/>
            <a:ext cx="5001168" cy="3583710"/>
            <a:chOff x="0" y="0"/>
            <a:chExt cx="1015548" cy="727716"/>
          </a:xfrm>
        </p:grpSpPr>
        <p:sp>
          <p:nvSpPr>
            <p:cNvPr name="Freeform 12" id="12"/>
            <p:cNvSpPr/>
            <p:nvPr/>
          </p:nvSpPr>
          <p:spPr>
            <a:xfrm flipH="false" flipV="false" rot="0">
              <a:off x="0" y="0"/>
              <a:ext cx="1015548" cy="727716"/>
            </a:xfrm>
            <a:custGeom>
              <a:avLst/>
              <a:gdLst/>
              <a:ahLst/>
              <a:cxnLst/>
              <a:rect r="r" b="b" t="t" l="l"/>
              <a:pathLst>
                <a:path h="727716" w="1015548">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sp>
        <p:sp>
          <p:nvSpPr>
            <p:cNvPr name="TextBox 13" id="13"/>
            <p:cNvSpPr txBox="true"/>
            <p:nvPr/>
          </p:nvSpPr>
          <p:spPr>
            <a:xfrm>
              <a:off x="0" y="-38100"/>
              <a:ext cx="1015548" cy="76581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351511" y="5536566"/>
            <a:ext cx="5001168" cy="3583710"/>
            <a:chOff x="0" y="0"/>
            <a:chExt cx="1015548" cy="727716"/>
          </a:xfrm>
        </p:grpSpPr>
        <p:sp>
          <p:nvSpPr>
            <p:cNvPr name="Freeform 15" id="15"/>
            <p:cNvSpPr/>
            <p:nvPr/>
          </p:nvSpPr>
          <p:spPr>
            <a:xfrm flipH="false" flipV="false" rot="0">
              <a:off x="0" y="0"/>
              <a:ext cx="1015548" cy="727716"/>
            </a:xfrm>
            <a:custGeom>
              <a:avLst/>
              <a:gdLst/>
              <a:ahLst/>
              <a:cxnLst/>
              <a:rect r="r" b="b" t="t" l="l"/>
              <a:pathLst>
                <a:path h="727716" w="1015548">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sp>
        <p:sp>
          <p:nvSpPr>
            <p:cNvPr name="TextBox 16" id="16"/>
            <p:cNvSpPr txBox="true"/>
            <p:nvPr/>
          </p:nvSpPr>
          <p:spPr>
            <a:xfrm>
              <a:off x="0" y="-38100"/>
              <a:ext cx="1015548" cy="76581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062189" y="5536566"/>
            <a:ext cx="5001168" cy="3583710"/>
            <a:chOff x="0" y="0"/>
            <a:chExt cx="1015548" cy="727716"/>
          </a:xfrm>
        </p:grpSpPr>
        <p:sp>
          <p:nvSpPr>
            <p:cNvPr name="Freeform 18" id="18"/>
            <p:cNvSpPr/>
            <p:nvPr/>
          </p:nvSpPr>
          <p:spPr>
            <a:xfrm flipH="false" flipV="false" rot="0">
              <a:off x="0" y="0"/>
              <a:ext cx="1015548" cy="727716"/>
            </a:xfrm>
            <a:custGeom>
              <a:avLst/>
              <a:gdLst/>
              <a:ahLst/>
              <a:cxnLst/>
              <a:rect r="r" b="b" t="t" l="l"/>
              <a:pathLst>
                <a:path h="727716" w="1015548">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2E2D2D"/>
            </a:solidFill>
            <a:ln w="38100" cap="rnd">
              <a:solidFill>
                <a:srgbClr val="2E2D2D"/>
              </a:solidFill>
              <a:prstDash val="solid"/>
              <a:round/>
            </a:ln>
          </p:spPr>
        </p:sp>
        <p:sp>
          <p:nvSpPr>
            <p:cNvPr name="TextBox 19" id="19"/>
            <p:cNvSpPr txBox="true"/>
            <p:nvPr/>
          </p:nvSpPr>
          <p:spPr>
            <a:xfrm>
              <a:off x="0" y="-38100"/>
              <a:ext cx="1015548" cy="76581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199111" y="1028700"/>
            <a:ext cx="5001168" cy="3583710"/>
            <a:chOff x="0" y="0"/>
            <a:chExt cx="1015548" cy="727716"/>
          </a:xfrm>
        </p:grpSpPr>
        <p:sp>
          <p:nvSpPr>
            <p:cNvPr name="Freeform 21" id="21"/>
            <p:cNvSpPr/>
            <p:nvPr/>
          </p:nvSpPr>
          <p:spPr>
            <a:xfrm flipH="false" flipV="false" rot="0">
              <a:off x="0" y="0"/>
              <a:ext cx="1015548" cy="727716"/>
            </a:xfrm>
            <a:custGeom>
              <a:avLst/>
              <a:gdLst/>
              <a:ahLst/>
              <a:cxnLst/>
              <a:rect r="r" b="b" t="t" l="l"/>
              <a:pathLst>
                <a:path h="727716" w="1015548">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sp>
        <p:sp>
          <p:nvSpPr>
            <p:cNvPr name="TextBox 22" id="22"/>
            <p:cNvSpPr txBox="true"/>
            <p:nvPr/>
          </p:nvSpPr>
          <p:spPr>
            <a:xfrm>
              <a:off x="0" y="-38100"/>
              <a:ext cx="1015548" cy="76581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1909789" y="1028700"/>
            <a:ext cx="5001168" cy="3583710"/>
            <a:chOff x="0" y="0"/>
            <a:chExt cx="1015548" cy="727716"/>
          </a:xfrm>
        </p:grpSpPr>
        <p:sp>
          <p:nvSpPr>
            <p:cNvPr name="Freeform 24" id="24"/>
            <p:cNvSpPr/>
            <p:nvPr/>
          </p:nvSpPr>
          <p:spPr>
            <a:xfrm flipH="false" flipV="false" rot="0">
              <a:off x="0" y="0"/>
              <a:ext cx="1015548" cy="727716"/>
            </a:xfrm>
            <a:custGeom>
              <a:avLst/>
              <a:gdLst/>
              <a:ahLst/>
              <a:cxnLst/>
              <a:rect r="r" b="b" t="t" l="l"/>
              <a:pathLst>
                <a:path h="727716" w="1015548">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sp>
        <p:sp>
          <p:nvSpPr>
            <p:cNvPr name="TextBox 25" id="25"/>
            <p:cNvSpPr txBox="true"/>
            <p:nvPr/>
          </p:nvSpPr>
          <p:spPr>
            <a:xfrm>
              <a:off x="0" y="-38100"/>
              <a:ext cx="1015548" cy="76581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199111" y="5384166"/>
            <a:ext cx="5001168" cy="3583710"/>
            <a:chOff x="0" y="0"/>
            <a:chExt cx="1015548" cy="727716"/>
          </a:xfrm>
        </p:grpSpPr>
        <p:sp>
          <p:nvSpPr>
            <p:cNvPr name="Freeform 27" id="27"/>
            <p:cNvSpPr/>
            <p:nvPr/>
          </p:nvSpPr>
          <p:spPr>
            <a:xfrm flipH="false" flipV="false" rot="0">
              <a:off x="0" y="0"/>
              <a:ext cx="1015548" cy="727716"/>
            </a:xfrm>
            <a:custGeom>
              <a:avLst/>
              <a:gdLst/>
              <a:ahLst/>
              <a:cxnLst/>
              <a:rect r="r" b="b" t="t" l="l"/>
              <a:pathLst>
                <a:path h="727716" w="1015548">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sp>
        <p:sp>
          <p:nvSpPr>
            <p:cNvPr name="TextBox 28" id="28"/>
            <p:cNvSpPr txBox="true"/>
            <p:nvPr/>
          </p:nvSpPr>
          <p:spPr>
            <a:xfrm>
              <a:off x="0" y="-38100"/>
              <a:ext cx="1015548" cy="765816"/>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1909789" y="5384166"/>
            <a:ext cx="5001168" cy="3583710"/>
            <a:chOff x="0" y="0"/>
            <a:chExt cx="1015548" cy="727716"/>
          </a:xfrm>
        </p:grpSpPr>
        <p:sp>
          <p:nvSpPr>
            <p:cNvPr name="Freeform 30" id="30"/>
            <p:cNvSpPr/>
            <p:nvPr/>
          </p:nvSpPr>
          <p:spPr>
            <a:xfrm flipH="false" flipV="false" rot="0">
              <a:off x="0" y="0"/>
              <a:ext cx="1015548" cy="727716"/>
            </a:xfrm>
            <a:custGeom>
              <a:avLst/>
              <a:gdLst/>
              <a:ahLst/>
              <a:cxnLst/>
              <a:rect r="r" b="b" t="t" l="l"/>
              <a:pathLst>
                <a:path h="727716" w="1015548">
                  <a:moveTo>
                    <a:pt x="75853" y="0"/>
                  </a:moveTo>
                  <a:lnTo>
                    <a:pt x="939695" y="0"/>
                  </a:lnTo>
                  <a:cubicBezTo>
                    <a:pt x="959812" y="0"/>
                    <a:pt x="979106" y="7992"/>
                    <a:pt x="993331" y="22217"/>
                  </a:cubicBezTo>
                  <a:cubicBezTo>
                    <a:pt x="1007556" y="36442"/>
                    <a:pt x="1015548" y="55736"/>
                    <a:pt x="1015548" y="75853"/>
                  </a:cubicBezTo>
                  <a:lnTo>
                    <a:pt x="1015548" y="651863"/>
                  </a:lnTo>
                  <a:cubicBezTo>
                    <a:pt x="1015548" y="671980"/>
                    <a:pt x="1007556" y="691274"/>
                    <a:pt x="993331" y="705499"/>
                  </a:cubicBezTo>
                  <a:cubicBezTo>
                    <a:pt x="979106" y="719724"/>
                    <a:pt x="959812" y="727716"/>
                    <a:pt x="939695" y="727716"/>
                  </a:cubicBezTo>
                  <a:lnTo>
                    <a:pt x="75853" y="727716"/>
                  </a:lnTo>
                  <a:cubicBezTo>
                    <a:pt x="55736" y="727716"/>
                    <a:pt x="36442" y="719724"/>
                    <a:pt x="22217" y="705499"/>
                  </a:cubicBezTo>
                  <a:cubicBezTo>
                    <a:pt x="7992" y="691274"/>
                    <a:pt x="0" y="671980"/>
                    <a:pt x="0" y="651863"/>
                  </a:cubicBezTo>
                  <a:lnTo>
                    <a:pt x="0" y="75853"/>
                  </a:lnTo>
                  <a:cubicBezTo>
                    <a:pt x="0" y="55736"/>
                    <a:pt x="7992" y="36442"/>
                    <a:pt x="22217" y="22217"/>
                  </a:cubicBezTo>
                  <a:cubicBezTo>
                    <a:pt x="36442" y="7992"/>
                    <a:pt x="55736" y="0"/>
                    <a:pt x="75853" y="0"/>
                  </a:cubicBezTo>
                  <a:close/>
                </a:path>
              </a:pathLst>
            </a:custGeom>
            <a:solidFill>
              <a:srgbClr val="FAB574"/>
            </a:solidFill>
            <a:ln w="38100" cap="rnd">
              <a:solidFill>
                <a:srgbClr val="2E2D2D"/>
              </a:solidFill>
              <a:prstDash val="solid"/>
              <a:round/>
            </a:ln>
          </p:spPr>
        </p:sp>
        <p:sp>
          <p:nvSpPr>
            <p:cNvPr name="TextBox 31" id="31"/>
            <p:cNvSpPr txBox="true"/>
            <p:nvPr/>
          </p:nvSpPr>
          <p:spPr>
            <a:xfrm>
              <a:off x="0" y="-38100"/>
              <a:ext cx="1015548" cy="765816"/>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6850157" y="2334319"/>
            <a:ext cx="3699077" cy="1821815"/>
          </a:xfrm>
          <a:prstGeom prst="rect">
            <a:avLst/>
          </a:prstGeom>
        </p:spPr>
        <p:txBody>
          <a:bodyPr anchor="t" rtlCol="false" tIns="0" lIns="0" bIns="0" rIns="0">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make learning easier and more engaging for students?</a:t>
            </a:r>
          </a:p>
        </p:txBody>
      </p:sp>
      <p:sp>
        <p:nvSpPr>
          <p:cNvPr name="TextBox 33" id="33"/>
          <p:cNvSpPr txBox="true"/>
          <p:nvPr/>
        </p:nvSpPr>
        <p:spPr>
          <a:xfrm rot="0">
            <a:off x="6850157" y="1456402"/>
            <a:ext cx="3699077" cy="450215"/>
          </a:xfrm>
          <a:prstGeom prst="rect">
            <a:avLst/>
          </a:prstGeom>
        </p:spPr>
        <p:txBody>
          <a:bodyPr anchor="t" rtlCol="false" tIns="0" lIns="0" bIns="0" rIns="0">
            <a:spAutoFit/>
          </a:bodyPr>
          <a:lstStyle/>
          <a:p>
            <a:pPr algn="ctr">
              <a:lnSpc>
                <a:spcPts val="3640"/>
              </a:lnSpc>
            </a:pPr>
            <a:r>
              <a:rPr lang="en-US" b="true" sz="2800">
                <a:solidFill>
                  <a:srgbClr val="2E2D2D"/>
                </a:solidFill>
                <a:latin typeface="Glacial Indifference Bold"/>
                <a:ea typeface="Glacial Indifference Bold"/>
                <a:cs typeface="Glacial Indifference Bold"/>
                <a:sym typeface="Glacial Indifference Bold"/>
              </a:rPr>
              <a:t>AI in Education</a:t>
            </a:r>
          </a:p>
        </p:txBody>
      </p:sp>
      <p:sp>
        <p:nvSpPr>
          <p:cNvPr name="TextBox 34" id="34"/>
          <p:cNvSpPr txBox="true"/>
          <p:nvPr/>
        </p:nvSpPr>
        <p:spPr>
          <a:xfrm rot="0">
            <a:off x="12560834" y="2791519"/>
            <a:ext cx="3699077" cy="1364615"/>
          </a:xfrm>
          <a:prstGeom prst="rect">
            <a:avLst/>
          </a:prstGeom>
        </p:spPr>
        <p:txBody>
          <a:bodyPr anchor="t" rtlCol="false" tIns="0" lIns="0" bIns="0" rIns="0">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can AI help solve climate change or reduce pollution?</a:t>
            </a:r>
          </a:p>
        </p:txBody>
      </p:sp>
      <p:sp>
        <p:nvSpPr>
          <p:cNvPr name="TextBox 35" id="35"/>
          <p:cNvSpPr txBox="true"/>
          <p:nvPr/>
        </p:nvSpPr>
        <p:spPr>
          <a:xfrm rot="0">
            <a:off x="12560834" y="1456402"/>
            <a:ext cx="3699077" cy="907415"/>
          </a:xfrm>
          <a:prstGeom prst="rect">
            <a:avLst/>
          </a:prstGeom>
        </p:spPr>
        <p:txBody>
          <a:bodyPr anchor="t" rtlCol="false" tIns="0" lIns="0" bIns="0" rIns="0">
            <a:spAutoFit/>
          </a:bodyPr>
          <a:lstStyle/>
          <a:p>
            <a:pPr algn="ctr">
              <a:lnSpc>
                <a:spcPts val="3640"/>
              </a:lnSpc>
            </a:pPr>
            <a:r>
              <a:rPr lang="en-US" b="true" sz="2800">
                <a:solidFill>
                  <a:srgbClr val="2E2D2D"/>
                </a:solidFill>
                <a:latin typeface="Glacial Indifference Bold"/>
                <a:ea typeface="Glacial Indifference Bold"/>
                <a:cs typeface="Glacial Indifference Bold"/>
                <a:sym typeface="Glacial Indifference Bold"/>
              </a:rPr>
              <a:t>AI and the Environment</a:t>
            </a:r>
          </a:p>
        </p:txBody>
      </p:sp>
      <p:sp>
        <p:nvSpPr>
          <p:cNvPr name="TextBox 36" id="36"/>
          <p:cNvSpPr txBox="true"/>
          <p:nvPr/>
        </p:nvSpPr>
        <p:spPr>
          <a:xfrm rot="0">
            <a:off x="6850157" y="6677966"/>
            <a:ext cx="3699077" cy="1821815"/>
          </a:xfrm>
          <a:prstGeom prst="rect">
            <a:avLst/>
          </a:prstGeom>
        </p:spPr>
        <p:txBody>
          <a:bodyPr anchor="t" rtlCol="false" tIns="0" lIns="0" bIns="0" rIns="0">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be used to improve athletes’ training and performance?</a:t>
            </a:r>
          </a:p>
        </p:txBody>
      </p:sp>
      <p:sp>
        <p:nvSpPr>
          <p:cNvPr name="TextBox 37" id="37"/>
          <p:cNvSpPr txBox="true"/>
          <p:nvPr/>
        </p:nvSpPr>
        <p:spPr>
          <a:xfrm rot="0">
            <a:off x="6850157" y="5800050"/>
            <a:ext cx="3699077" cy="450215"/>
          </a:xfrm>
          <a:prstGeom prst="rect">
            <a:avLst/>
          </a:prstGeom>
        </p:spPr>
        <p:txBody>
          <a:bodyPr anchor="t" rtlCol="false" tIns="0" lIns="0" bIns="0" rIns="0">
            <a:spAutoFit/>
          </a:bodyPr>
          <a:lstStyle/>
          <a:p>
            <a:pPr algn="ctr">
              <a:lnSpc>
                <a:spcPts val="3640"/>
              </a:lnSpc>
            </a:pPr>
            <a:r>
              <a:rPr lang="en-US" b="true" sz="2800">
                <a:solidFill>
                  <a:srgbClr val="2E2D2D"/>
                </a:solidFill>
                <a:latin typeface="Glacial Indifference Bold"/>
                <a:ea typeface="Glacial Indifference Bold"/>
                <a:cs typeface="Glacial Indifference Bold"/>
                <a:sym typeface="Glacial Indifference Bold"/>
              </a:rPr>
              <a:t>AI in Sports</a:t>
            </a:r>
          </a:p>
        </p:txBody>
      </p:sp>
      <p:sp>
        <p:nvSpPr>
          <p:cNvPr name="TextBox 38" id="38"/>
          <p:cNvSpPr txBox="true"/>
          <p:nvPr/>
        </p:nvSpPr>
        <p:spPr>
          <a:xfrm rot="0">
            <a:off x="12560834" y="7375816"/>
            <a:ext cx="3699077" cy="907415"/>
          </a:xfrm>
          <a:prstGeom prst="rect">
            <a:avLst/>
          </a:prstGeom>
        </p:spPr>
        <p:txBody>
          <a:bodyPr anchor="t" rtlCol="false" tIns="0" lIns="0" bIns="0" rIns="0">
            <a:spAutoFit/>
          </a:bodyPr>
          <a:lstStyle/>
          <a:p>
            <a:pPr algn="ctr">
              <a:lnSpc>
                <a:spcPts val="3640"/>
              </a:lnSpc>
            </a:pPr>
            <a:r>
              <a:rPr lang="en-US" sz="2800">
                <a:solidFill>
                  <a:srgbClr val="2E2D2D"/>
                </a:solidFill>
                <a:latin typeface="Glacial Indifference"/>
                <a:ea typeface="Glacial Indifference"/>
                <a:cs typeface="Glacial Indifference"/>
                <a:sym typeface="Glacial Indifference"/>
              </a:rPr>
              <a:t>How could AI help </a:t>
            </a:r>
          </a:p>
          <a:p>
            <a:pPr algn="ctr">
              <a:lnSpc>
                <a:spcPts val="3640"/>
              </a:lnSpc>
            </a:pPr>
            <a:r>
              <a:rPr lang="en-US" sz="2800">
                <a:solidFill>
                  <a:srgbClr val="2E2D2D"/>
                </a:solidFill>
                <a:latin typeface="Glacial Indifference"/>
                <a:ea typeface="Glacial Indifference"/>
                <a:cs typeface="Glacial Indifference"/>
                <a:sym typeface="Glacial Indifference"/>
              </a:rPr>
              <a:t>make cities safer?</a:t>
            </a:r>
          </a:p>
        </p:txBody>
      </p:sp>
      <p:sp>
        <p:nvSpPr>
          <p:cNvPr name="TextBox 39" id="39"/>
          <p:cNvSpPr txBox="true"/>
          <p:nvPr/>
        </p:nvSpPr>
        <p:spPr>
          <a:xfrm rot="0">
            <a:off x="12560834" y="6040237"/>
            <a:ext cx="3699077" cy="907415"/>
          </a:xfrm>
          <a:prstGeom prst="rect">
            <a:avLst/>
          </a:prstGeom>
        </p:spPr>
        <p:txBody>
          <a:bodyPr anchor="t" rtlCol="false" tIns="0" lIns="0" bIns="0" rIns="0">
            <a:spAutoFit/>
          </a:bodyPr>
          <a:lstStyle/>
          <a:p>
            <a:pPr algn="ctr">
              <a:lnSpc>
                <a:spcPts val="3640"/>
              </a:lnSpc>
            </a:pPr>
            <a:r>
              <a:rPr lang="en-US" sz="2800" b="true">
                <a:solidFill>
                  <a:srgbClr val="2E2D2D"/>
                </a:solidFill>
                <a:latin typeface="Glacial Indifference Bold"/>
                <a:ea typeface="Glacial Indifference Bold"/>
                <a:cs typeface="Glacial Indifference Bold"/>
                <a:sym typeface="Glacial Indifference Bold"/>
              </a:rPr>
              <a:t>AI in Crime</a:t>
            </a:r>
          </a:p>
          <a:p>
            <a:pPr algn="ctr">
              <a:lnSpc>
                <a:spcPts val="3640"/>
              </a:lnSpc>
            </a:pPr>
            <a:r>
              <a:rPr lang="en-US" b="true" sz="2800">
                <a:solidFill>
                  <a:srgbClr val="2E2D2D"/>
                </a:solidFill>
                <a:latin typeface="Glacial Indifference Bold"/>
                <a:ea typeface="Glacial Indifference Bold"/>
                <a:cs typeface="Glacial Indifference Bold"/>
                <a:sym typeface="Glacial Indifference Bold"/>
              </a:rPr>
              <a:t>Prevention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AB574"/>
        </a:solidFill>
      </p:bgPr>
    </p:bg>
    <p:spTree>
      <p:nvGrpSpPr>
        <p:cNvPr id="1" name=""/>
        <p:cNvGrpSpPr/>
        <p:nvPr/>
      </p:nvGrpSpPr>
      <p:grpSpPr>
        <a:xfrm>
          <a:off x="0" y="0"/>
          <a:ext cx="0" cy="0"/>
          <a:chOff x="0" y="0"/>
          <a:chExt cx="0" cy="0"/>
        </a:xfrm>
      </p:grpSpPr>
      <p:grpSp>
        <p:nvGrpSpPr>
          <p:cNvPr name="Group 2" id="2"/>
          <p:cNvGrpSpPr/>
          <p:nvPr/>
        </p:nvGrpSpPr>
        <p:grpSpPr>
          <a:xfrm rot="0">
            <a:off x="4225606" y="3858870"/>
            <a:ext cx="9836789" cy="4596712"/>
            <a:chOff x="0" y="0"/>
            <a:chExt cx="13115719" cy="6128950"/>
          </a:xfrm>
        </p:grpSpPr>
        <p:grpSp>
          <p:nvGrpSpPr>
            <p:cNvPr name="Group 3" id="3"/>
            <p:cNvGrpSpPr/>
            <p:nvPr/>
          </p:nvGrpSpPr>
          <p:grpSpPr>
            <a:xfrm rot="0">
              <a:off x="203200" y="203200"/>
              <a:ext cx="12912519" cy="5925750"/>
              <a:chOff x="0" y="0"/>
              <a:chExt cx="2550621" cy="1170518"/>
            </a:xfrm>
          </p:grpSpPr>
          <p:sp>
            <p:nvSpPr>
              <p:cNvPr name="Freeform 4" id="4"/>
              <p:cNvSpPr/>
              <p:nvPr/>
            </p:nvSpPr>
            <p:spPr>
              <a:xfrm flipH="false" flipV="false" rot="0">
                <a:off x="0" y="0"/>
                <a:ext cx="2550621" cy="1170518"/>
              </a:xfrm>
              <a:custGeom>
                <a:avLst/>
                <a:gdLst/>
                <a:ahLst/>
                <a:cxnLst/>
                <a:rect r="r" b="b" t="t" l="l"/>
                <a:pathLst>
                  <a:path h="1170518" w="2550621">
                    <a:moveTo>
                      <a:pt x="39172" y="0"/>
                    </a:moveTo>
                    <a:lnTo>
                      <a:pt x="2511449" y="0"/>
                    </a:lnTo>
                    <a:cubicBezTo>
                      <a:pt x="2533083" y="0"/>
                      <a:pt x="2550621" y="17538"/>
                      <a:pt x="2550621" y="39172"/>
                    </a:cubicBezTo>
                    <a:lnTo>
                      <a:pt x="2550621" y="1131347"/>
                    </a:lnTo>
                    <a:cubicBezTo>
                      <a:pt x="2550621" y="1152981"/>
                      <a:pt x="2533083" y="1170518"/>
                      <a:pt x="2511449" y="1170518"/>
                    </a:cubicBezTo>
                    <a:lnTo>
                      <a:pt x="39172" y="1170518"/>
                    </a:lnTo>
                    <a:cubicBezTo>
                      <a:pt x="28783" y="1170518"/>
                      <a:pt x="18819" y="1166391"/>
                      <a:pt x="11473" y="1159045"/>
                    </a:cubicBezTo>
                    <a:cubicBezTo>
                      <a:pt x="4127" y="1151699"/>
                      <a:pt x="0" y="1141736"/>
                      <a:pt x="0" y="1131347"/>
                    </a:cubicBezTo>
                    <a:lnTo>
                      <a:pt x="0" y="39172"/>
                    </a:lnTo>
                    <a:cubicBezTo>
                      <a:pt x="0" y="17538"/>
                      <a:pt x="17538" y="0"/>
                      <a:pt x="39172" y="0"/>
                    </a:cubicBezTo>
                    <a:close/>
                  </a:path>
                </a:pathLst>
              </a:custGeom>
              <a:solidFill>
                <a:srgbClr val="2E2D2D"/>
              </a:solidFill>
              <a:ln w="38100" cap="rnd">
                <a:solidFill>
                  <a:srgbClr val="2E2D2D"/>
                </a:solidFill>
                <a:prstDash val="solid"/>
                <a:round/>
              </a:ln>
            </p:spPr>
          </p:sp>
          <p:sp>
            <p:nvSpPr>
              <p:cNvPr name="TextBox 5" id="5"/>
              <p:cNvSpPr txBox="true"/>
              <p:nvPr/>
            </p:nvSpPr>
            <p:spPr>
              <a:xfrm>
                <a:off x="0" y="-38100"/>
                <a:ext cx="2550621" cy="12086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2912519" cy="5925750"/>
              <a:chOff x="0" y="0"/>
              <a:chExt cx="2550621" cy="1170518"/>
            </a:xfrm>
          </p:grpSpPr>
          <p:sp>
            <p:nvSpPr>
              <p:cNvPr name="Freeform 7" id="7"/>
              <p:cNvSpPr/>
              <p:nvPr/>
            </p:nvSpPr>
            <p:spPr>
              <a:xfrm flipH="false" flipV="false" rot="0">
                <a:off x="0" y="0"/>
                <a:ext cx="2550621" cy="1170518"/>
              </a:xfrm>
              <a:custGeom>
                <a:avLst/>
                <a:gdLst/>
                <a:ahLst/>
                <a:cxnLst/>
                <a:rect r="r" b="b" t="t" l="l"/>
                <a:pathLst>
                  <a:path h="1170518" w="2550621">
                    <a:moveTo>
                      <a:pt x="39172" y="0"/>
                    </a:moveTo>
                    <a:lnTo>
                      <a:pt x="2511449" y="0"/>
                    </a:lnTo>
                    <a:cubicBezTo>
                      <a:pt x="2533083" y="0"/>
                      <a:pt x="2550621" y="17538"/>
                      <a:pt x="2550621" y="39172"/>
                    </a:cubicBezTo>
                    <a:lnTo>
                      <a:pt x="2550621" y="1131347"/>
                    </a:lnTo>
                    <a:cubicBezTo>
                      <a:pt x="2550621" y="1152981"/>
                      <a:pt x="2533083" y="1170518"/>
                      <a:pt x="2511449" y="1170518"/>
                    </a:cubicBezTo>
                    <a:lnTo>
                      <a:pt x="39172" y="1170518"/>
                    </a:lnTo>
                    <a:cubicBezTo>
                      <a:pt x="28783" y="1170518"/>
                      <a:pt x="18819" y="1166391"/>
                      <a:pt x="11473" y="1159045"/>
                    </a:cubicBezTo>
                    <a:cubicBezTo>
                      <a:pt x="4127" y="1151699"/>
                      <a:pt x="0" y="1141736"/>
                      <a:pt x="0" y="1131347"/>
                    </a:cubicBezTo>
                    <a:lnTo>
                      <a:pt x="0" y="39172"/>
                    </a:lnTo>
                    <a:cubicBezTo>
                      <a:pt x="0" y="17538"/>
                      <a:pt x="17538" y="0"/>
                      <a:pt x="39172" y="0"/>
                    </a:cubicBezTo>
                    <a:close/>
                  </a:path>
                </a:pathLst>
              </a:custGeom>
              <a:solidFill>
                <a:srgbClr val="F1F5F8"/>
              </a:solidFill>
              <a:ln w="38100" cap="rnd">
                <a:solidFill>
                  <a:srgbClr val="2E2D2D"/>
                </a:solidFill>
                <a:prstDash val="solid"/>
                <a:round/>
              </a:ln>
            </p:spPr>
          </p:sp>
          <p:sp>
            <p:nvSpPr>
              <p:cNvPr name="TextBox 8" id="8"/>
              <p:cNvSpPr txBox="true"/>
              <p:nvPr/>
            </p:nvSpPr>
            <p:spPr>
              <a:xfrm>
                <a:off x="0" y="-38100"/>
                <a:ext cx="2550621" cy="120861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29405" y="813400"/>
              <a:ext cx="10453709" cy="4232275"/>
            </a:xfrm>
            <a:prstGeom prst="rect">
              <a:avLst/>
            </a:prstGeom>
          </p:spPr>
          <p:txBody>
            <a:bodyPr anchor="t" rtlCol="false" tIns="0" lIns="0" bIns="0" rIns="0">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While AI is transforming our world in exciting ways, it’s not perfect. Like any powerful technology, it comes with challenges, limitations, and ethical concerns if not used responsibly. Let’s explore some of the key issues we need to consider as AI continues to evolve.</a:t>
              </a:r>
            </a:p>
          </p:txBody>
        </p:sp>
      </p:grpSp>
      <p:sp>
        <p:nvSpPr>
          <p:cNvPr name="Freeform 10" id="10"/>
          <p:cNvSpPr/>
          <p:nvPr/>
        </p:nvSpPr>
        <p:spPr>
          <a:xfrm flipH="false" flipV="false" rot="0">
            <a:off x="14856497" y="5582557"/>
            <a:ext cx="4805606" cy="4114800"/>
          </a:xfrm>
          <a:custGeom>
            <a:avLst/>
            <a:gdLst/>
            <a:ahLst/>
            <a:cxnLst/>
            <a:rect r="r" b="b" t="t" l="l"/>
            <a:pathLst>
              <a:path h="4114800" w="4805606">
                <a:moveTo>
                  <a:pt x="0" y="0"/>
                </a:moveTo>
                <a:lnTo>
                  <a:pt x="4805606" y="0"/>
                </a:lnTo>
                <a:lnTo>
                  <a:pt x="480560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3994236" y="1640918"/>
            <a:ext cx="10299529" cy="1708151"/>
          </a:xfrm>
          <a:prstGeom prst="rect">
            <a:avLst/>
          </a:prstGeom>
        </p:spPr>
        <p:txBody>
          <a:bodyPr anchor="t" rtlCol="false" tIns="0" lIns="0" bIns="0" rIns="0">
            <a:spAutoFit/>
          </a:bodyPr>
          <a:lstStyle/>
          <a:p>
            <a:pPr algn="ctr">
              <a:lnSpc>
                <a:spcPts val="13999"/>
              </a:lnSpc>
            </a:pPr>
            <a:r>
              <a:rPr lang="en-US" sz="9999">
                <a:solidFill>
                  <a:srgbClr val="2E2D2D"/>
                </a:solidFill>
                <a:latin typeface="Squada One"/>
                <a:ea typeface="Squada One"/>
                <a:cs typeface="Squada One"/>
                <a:sym typeface="Squada One"/>
              </a:rPr>
              <a:t>Limitations &amp; Ethics</a:t>
            </a:r>
          </a:p>
        </p:txBody>
      </p:sp>
      <p:sp>
        <p:nvSpPr>
          <p:cNvPr name="Freeform 12" id="12"/>
          <p:cNvSpPr/>
          <p:nvPr/>
        </p:nvSpPr>
        <p:spPr>
          <a:xfrm flipH="true" flipV="false" rot="0">
            <a:off x="-1374103" y="280551"/>
            <a:ext cx="4805606" cy="4114800"/>
          </a:xfrm>
          <a:custGeom>
            <a:avLst/>
            <a:gdLst/>
            <a:ahLst/>
            <a:cxnLst/>
            <a:rect r="r" b="b" t="t" l="l"/>
            <a:pathLst>
              <a:path h="4114800" w="4805606">
                <a:moveTo>
                  <a:pt x="4805606" y="0"/>
                </a:moveTo>
                <a:lnTo>
                  <a:pt x="0" y="0"/>
                </a:lnTo>
                <a:lnTo>
                  <a:pt x="0" y="4114800"/>
                </a:lnTo>
                <a:lnTo>
                  <a:pt x="4805606" y="4114800"/>
                </a:lnTo>
                <a:lnTo>
                  <a:pt x="48056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1549753" y="8003381"/>
            <a:ext cx="15340895" cy="1254919"/>
            <a:chOff x="0" y="0"/>
            <a:chExt cx="4040400" cy="330514"/>
          </a:xfrm>
        </p:grpSpPr>
        <p:sp>
          <p:nvSpPr>
            <p:cNvPr name="Freeform 3" id="3"/>
            <p:cNvSpPr/>
            <p:nvPr/>
          </p:nvSpPr>
          <p:spPr>
            <a:xfrm flipH="false" flipV="false" rot="0">
              <a:off x="0" y="0"/>
              <a:ext cx="4040400" cy="330514"/>
            </a:xfrm>
            <a:custGeom>
              <a:avLst/>
              <a:gdLst/>
              <a:ahLst/>
              <a:cxnLst/>
              <a:rect r="r" b="b" t="t" l="l"/>
              <a:pathLst>
                <a:path h="330514" w="4040400">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4040400" cy="36861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97353" y="7850981"/>
            <a:ext cx="15340895" cy="1254919"/>
            <a:chOff x="0" y="0"/>
            <a:chExt cx="4040400" cy="330514"/>
          </a:xfrm>
        </p:grpSpPr>
        <p:sp>
          <p:nvSpPr>
            <p:cNvPr name="Freeform 6" id="6"/>
            <p:cNvSpPr/>
            <p:nvPr/>
          </p:nvSpPr>
          <p:spPr>
            <a:xfrm flipH="false" flipV="false" rot="0">
              <a:off x="0" y="0"/>
              <a:ext cx="4040400" cy="330514"/>
            </a:xfrm>
            <a:custGeom>
              <a:avLst/>
              <a:gdLst/>
              <a:ahLst/>
              <a:cxnLst/>
              <a:rect r="r" b="b" t="t" l="l"/>
              <a:pathLst>
                <a:path h="330514" w="4040400">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sp>
        <p:sp>
          <p:nvSpPr>
            <p:cNvPr name="TextBox 7" id="7"/>
            <p:cNvSpPr txBox="true"/>
            <p:nvPr/>
          </p:nvSpPr>
          <p:spPr>
            <a:xfrm>
              <a:off x="0" y="-38100"/>
              <a:ext cx="4040400" cy="36861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992907" y="1329165"/>
            <a:ext cx="5897740" cy="4688704"/>
          </a:xfrm>
          <a:custGeom>
            <a:avLst/>
            <a:gdLst/>
            <a:ahLst/>
            <a:cxnLst/>
            <a:rect r="r" b="b" t="t" l="l"/>
            <a:pathLst>
              <a:path h="4688704" w="5897740">
                <a:moveTo>
                  <a:pt x="0" y="0"/>
                </a:moveTo>
                <a:lnTo>
                  <a:pt x="5897740" y="0"/>
                </a:lnTo>
                <a:lnTo>
                  <a:pt x="5897740" y="4688704"/>
                </a:lnTo>
                <a:lnTo>
                  <a:pt x="0" y="46887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019185" y="8197453"/>
            <a:ext cx="14069725" cy="504826"/>
          </a:xfrm>
          <a:prstGeom prst="rect">
            <a:avLst/>
          </a:prstGeom>
        </p:spPr>
        <p:txBody>
          <a:bodyPr anchor="t" rtlCol="false" tIns="0" lIns="0" bIns="0" rIns="0">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Brainstorm some of the challenges, limitations or ethical concerns surrounding AI...</a:t>
            </a:r>
          </a:p>
        </p:txBody>
      </p:sp>
      <p:sp>
        <p:nvSpPr>
          <p:cNvPr name="TextBox 10" id="10"/>
          <p:cNvSpPr txBox="true"/>
          <p:nvPr/>
        </p:nvSpPr>
        <p:spPr>
          <a:xfrm rot="0">
            <a:off x="1397353" y="5827369"/>
            <a:ext cx="10689487" cy="1708151"/>
          </a:xfrm>
          <a:prstGeom prst="rect">
            <a:avLst/>
          </a:prstGeom>
        </p:spPr>
        <p:txBody>
          <a:bodyPr anchor="t" rtlCol="false" tIns="0" lIns="0" bIns="0" rIns="0">
            <a:spAutoFit/>
          </a:bodyPr>
          <a:lstStyle/>
          <a:p>
            <a:pPr algn="l">
              <a:lnSpc>
                <a:spcPts val="13999"/>
              </a:lnSpc>
            </a:pPr>
            <a:r>
              <a:rPr lang="en-US" sz="9999">
                <a:solidFill>
                  <a:srgbClr val="F4F4F4"/>
                </a:solidFill>
                <a:latin typeface="Squada One"/>
                <a:ea typeface="Squada One"/>
                <a:cs typeface="Squada One"/>
                <a:sym typeface="Squada One"/>
              </a:rPr>
              <a:t>What could go wrong?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1549753" y="8003381"/>
            <a:ext cx="15340895" cy="1254919"/>
            <a:chOff x="0" y="0"/>
            <a:chExt cx="4040400" cy="330514"/>
          </a:xfrm>
        </p:grpSpPr>
        <p:sp>
          <p:nvSpPr>
            <p:cNvPr name="Freeform 3" id="3"/>
            <p:cNvSpPr/>
            <p:nvPr/>
          </p:nvSpPr>
          <p:spPr>
            <a:xfrm flipH="false" flipV="false" rot="0">
              <a:off x="0" y="0"/>
              <a:ext cx="4040400" cy="330514"/>
            </a:xfrm>
            <a:custGeom>
              <a:avLst/>
              <a:gdLst/>
              <a:ahLst/>
              <a:cxnLst/>
              <a:rect r="r" b="b" t="t" l="l"/>
              <a:pathLst>
                <a:path h="330514" w="4040400">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4040400" cy="36861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97353" y="7850981"/>
            <a:ext cx="15340895" cy="1254919"/>
            <a:chOff x="0" y="0"/>
            <a:chExt cx="4040400" cy="330514"/>
          </a:xfrm>
        </p:grpSpPr>
        <p:sp>
          <p:nvSpPr>
            <p:cNvPr name="Freeform 6" id="6"/>
            <p:cNvSpPr/>
            <p:nvPr/>
          </p:nvSpPr>
          <p:spPr>
            <a:xfrm flipH="false" flipV="false" rot="0">
              <a:off x="0" y="0"/>
              <a:ext cx="4040400" cy="330514"/>
            </a:xfrm>
            <a:custGeom>
              <a:avLst/>
              <a:gdLst/>
              <a:ahLst/>
              <a:cxnLst/>
              <a:rect r="r" b="b" t="t" l="l"/>
              <a:pathLst>
                <a:path h="330514" w="4040400">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sp>
        <p:sp>
          <p:nvSpPr>
            <p:cNvPr name="TextBox 7" id="7"/>
            <p:cNvSpPr txBox="true"/>
            <p:nvPr/>
          </p:nvSpPr>
          <p:spPr>
            <a:xfrm>
              <a:off x="0" y="-38100"/>
              <a:ext cx="4040400" cy="36861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072166" y="2158764"/>
            <a:ext cx="1473208" cy="1422315"/>
          </a:xfrm>
          <a:custGeom>
            <a:avLst/>
            <a:gdLst/>
            <a:ahLst/>
            <a:cxnLst/>
            <a:rect r="r" b="b" t="t" l="l"/>
            <a:pathLst>
              <a:path h="1422315" w="1473208">
                <a:moveTo>
                  <a:pt x="0" y="0"/>
                </a:moveTo>
                <a:lnTo>
                  <a:pt x="1473208" y="0"/>
                </a:lnTo>
                <a:lnTo>
                  <a:pt x="1473208" y="1422315"/>
                </a:lnTo>
                <a:lnTo>
                  <a:pt x="0" y="1422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019185" y="8197453"/>
            <a:ext cx="14233537" cy="504826"/>
          </a:xfrm>
          <a:prstGeom prst="rect">
            <a:avLst/>
          </a:prstGeom>
        </p:spPr>
        <p:txBody>
          <a:bodyPr anchor="t" rtlCol="false" tIns="0" lIns="0" bIns="0" rIns="0">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Did you identify some of these? What else can you add?</a:t>
            </a:r>
          </a:p>
        </p:txBody>
      </p:sp>
      <p:sp>
        <p:nvSpPr>
          <p:cNvPr name="Freeform 10" id="10"/>
          <p:cNvSpPr/>
          <p:nvPr/>
        </p:nvSpPr>
        <p:spPr>
          <a:xfrm flipH="true" flipV="false" rot="0">
            <a:off x="4393039" y="2158764"/>
            <a:ext cx="1473208" cy="1422315"/>
          </a:xfrm>
          <a:custGeom>
            <a:avLst/>
            <a:gdLst/>
            <a:ahLst/>
            <a:cxnLst/>
            <a:rect r="r" b="b" t="t" l="l"/>
            <a:pathLst>
              <a:path h="1422315" w="1473208">
                <a:moveTo>
                  <a:pt x="1473208" y="0"/>
                </a:moveTo>
                <a:lnTo>
                  <a:pt x="0" y="0"/>
                </a:lnTo>
                <a:lnTo>
                  <a:pt x="0" y="1422315"/>
                </a:lnTo>
                <a:lnTo>
                  <a:pt x="1473208" y="1422315"/>
                </a:lnTo>
                <a:lnTo>
                  <a:pt x="14732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495417" y="3973348"/>
            <a:ext cx="4493667" cy="986156"/>
          </a:xfrm>
          <a:prstGeom prst="rect">
            <a:avLst/>
          </a:prstGeom>
        </p:spPr>
        <p:txBody>
          <a:bodyPr anchor="t" rtlCol="false" tIns="0" lIns="0" bIns="0" rIns="0">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Job Displacement due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to AI technology</a:t>
            </a:r>
          </a:p>
        </p:txBody>
      </p:sp>
      <p:sp>
        <p:nvSpPr>
          <p:cNvPr name="TextBox 12" id="12"/>
          <p:cNvSpPr txBox="true"/>
          <p:nvPr/>
        </p:nvSpPr>
        <p:spPr>
          <a:xfrm rot="0">
            <a:off x="6888892" y="3053867"/>
            <a:ext cx="4493895" cy="986156"/>
          </a:xfrm>
          <a:prstGeom prst="rect">
            <a:avLst/>
          </a:prstGeom>
        </p:spPr>
        <p:txBody>
          <a:bodyPr anchor="t" rtlCol="false" tIns="0" lIns="0" bIns="0" rIns="0">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Overreliance on AI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leading to loss of skills</a:t>
            </a:r>
          </a:p>
        </p:txBody>
      </p:sp>
      <p:sp>
        <p:nvSpPr>
          <p:cNvPr name="TextBox 13" id="13"/>
          <p:cNvSpPr txBox="true"/>
          <p:nvPr/>
        </p:nvSpPr>
        <p:spPr>
          <a:xfrm rot="0">
            <a:off x="5434009" y="1172608"/>
            <a:ext cx="3052182"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Accountability Issues</a:t>
            </a:r>
          </a:p>
        </p:txBody>
      </p:sp>
      <p:sp>
        <p:nvSpPr>
          <p:cNvPr name="TextBox 14" id="14"/>
          <p:cNvSpPr txBox="true"/>
          <p:nvPr/>
        </p:nvSpPr>
        <p:spPr>
          <a:xfrm rot="0">
            <a:off x="9470665" y="1172608"/>
            <a:ext cx="3052182"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Data Privacy Concerns</a:t>
            </a:r>
          </a:p>
        </p:txBody>
      </p:sp>
      <p:sp>
        <p:nvSpPr>
          <p:cNvPr name="TextBox 15" id="15"/>
          <p:cNvSpPr txBox="true"/>
          <p:nvPr/>
        </p:nvSpPr>
        <p:spPr>
          <a:xfrm rot="0">
            <a:off x="12358700" y="3973348"/>
            <a:ext cx="4493895" cy="986156"/>
          </a:xfrm>
          <a:prstGeom prst="rect">
            <a:avLst/>
          </a:prstGeom>
        </p:spPr>
        <p:txBody>
          <a:bodyPr anchor="t" rtlCol="false" tIns="0" lIns="0" bIns="0" rIns="0">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High costs in developing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and maintaining AI</a:t>
            </a:r>
          </a:p>
        </p:txBody>
      </p:sp>
      <p:sp>
        <p:nvSpPr>
          <p:cNvPr name="Freeform 16" id="16"/>
          <p:cNvSpPr/>
          <p:nvPr/>
        </p:nvSpPr>
        <p:spPr>
          <a:xfrm flipH="true" flipV="true" rot="-1483349">
            <a:off x="8407396" y="4746545"/>
            <a:ext cx="1473208" cy="1422315"/>
          </a:xfrm>
          <a:custGeom>
            <a:avLst/>
            <a:gdLst/>
            <a:ahLst/>
            <a:cxnLst/>
            <a:rect r="r" b="b" t="t" l="l"/>
            <a:pathLst>
              <a:path h="1422315" w="1473208">
                <a:moveTo>
                  <a:pt x="1473208" y="1422315"/>
                </a:moveTo>
                <a:lnTo>
                  <a:pt x="0" y="1422315"/>
                </a:lnTo>
                <a:lnTo>
                  <a:pt x="0" y="0"/>
                </a:lnTo>
                <a:lnTo>
                  <a:pt x="1473208" y="0"/>
                </a:lnTo>
                <a:lnTo>
                  <a:pt x="1473208" y="14223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5529472" y="6808706"/>
            <a:ext cx="7229057" cy="4908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Inequality caused by gaps in access to AI</a:t>
            </a:r>
          </a:p>
        </p:txBody>
      </p:sp>
      <p:sp>
        <p:nvSpPr>
          <p:cNvPr name="TextBox 18" id="18"/>
          <p:cNvSpPr txBox="true"/>
          <p:nvPr/>
        </p:nvSpPr>
        <p:spPr>
          <a:xfrm rot="0">
            <a:off x="1386602" y="1396517"/>
            <a:ext cx="3291312" cy="14814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Bias in AI Systems leading to unfairness or discrimination</a:t>
            </a:r>
          </a:p>
        </p:txBody>
      </p:sp>
      <p:sp>
        <p:nvSpPr>
          <p:cNvPr name="TextBox 19" id="19"/>
          <p:cNvSpPr txBox="true"/>
          <p:nvPr/>
        </p:nvSpPr>
        <p:spPr>
          <a:xfrm rot="0">
            <a:off x="13610086" y="1396517"/>
            <a:ext cx="3291312" cy="14814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Misuse or exploitation of AI for harmful purposes</a:t>
            </a:r>
          </a:p>
        </p:txBody>
      </p:sp>
      <p:sp>
        <p:nvSpPr>
          <p:cNvPr name="TextBox 20" id="20"/>
          <p:cNvSpPr txBox="true"/>
          <p:nvPr/>
        </p:nvSpPr>
        <p:spPr>
          <a:xfrm rot="0">
            <a:off x="5866682" y="4931287"/>
            <a:ext cx="3052182" cy="986156"/>
          </a:xfrm>
          <a:prstGeom prst="rect">
            <a:avLst/>
          </a:prstGeom>
        </p:spPr>
        <p:txBody>
          <a:bodyPr anchor="t" rtlCol="false" tIns="0" lIns="0" bIns="0" rIns="0">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Limited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Creativity</a:t>
            </a:r>
          </a:p>
        </p:txBody>
      </p:sp>
      <p:sp>
        <p:nvSpPr>
          <p:cNvPr name="TextBox 21" id="21"/>
          <p:cNvSpPr txBox="true"/>
          <p:nvPr/>
        </p:nvSpPr>
        <p:spPr>
          <a:xfrm rot="0">
            <a:off x="9429148" y="4931287"/>
            <a:ext cx="2992170" cy="986156"/>
          </a:xfrm>
          <a:prstGeom prst="rect">
            <a:avLst/>
          </a:prstGeom>
        </p:spPr>
        <p:txBody>
          <a:bodyPr anchor="t" rtlCol="false" tIns="0" lIns="0" bIns="0" rIns="0">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Risk of</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Errors</a:t>
            </a:r>
          </a:p>
        </p:txBody>
      </p:sp>
      <p:sp>
        <p:nvSpPr>
          <p:cNvPr name="TextBox 22" id="22"/>
          <p:cNvSpPr txBox="true"/>
          <p:nvPr/>
        </p:nvSpPr>
        <p:spPr>
          <a:xfrm rot="0">
            <a:off x="13607736" y="5854608"/>
            <a:ext cx="3052182"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Hacking and Security Threats</a:t>
            </a:r>
          </a:p>
        </p:txBody>
      </p:sp>
      <p:sp>
        <p:nvSpPr>
          <p:cNvPr name="TextBox 23" id="23"/>
          <p:cNvSpPr txBox="true"/>
          <p:nvPr/>
        </p:nvSpPr>
        <p:spPr>
          <a:xfrm rot="0">
            <a:off x="1628082" y="5854608"/>
            <a:ext cx="3112194"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Dependence on Quality Data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1181100" y="2908885"/>
            <a:ext cx="7680907" cy="6349415"/>
            <a:chOff x="0" y="0"/>
            <a:chExt cx="2022955" cy="1672274"/>
          </a:xfrm>
        </p:grpSpPr>
        <p:sp>
          <p:nvSpPr>
            <p:cNvPr name="Freeform 3" id="3"/>
            <p:cNvSpPr/>
            <p:nvPr/>
          </p:nvSpPr>
          <p:spPr>
            <a:xfrm flipH="false" flipV="false" rot="0">
              <a:off x="0" y="0"/>
              <a:ext cx="2022955" cy="1672274"/>
            </a:xfrm>
            <a:custGeom>
              <a:avLst/>
              <a:gdLst/>
              <a:ahLst/>
              <a:cxnLst/>
              <a:rect r="r" b="b" t="t" l="l"/>
              <a:pathLst>
                <a:path h="1672274" w="2022955">
                  <a:moveTo>
                    <a:pt x="49389" y="0"/>
                  </a:moveTo>
                  <a:lnTo>
                    <a:pt x="1973566" y="0"/>
                  </a:lnTo>
                  <a:cubicBezTo>
                    <a:pt x="2000843" y="0"/>
                    <a:pt x="2022955" y="22112"/>
                    <a:pt x="2022955" y="49389"/>
                  </a:cubicBezTo>
                  <a:lnTo>
                    <a:pt x="2022955" y="1622885"/>
                  </a:lnTo>
                  <a:cubicBezTo>
                    <a:pt x="2022955" y="1650162"/>
                    <a:pt x="2000843" y="1672274"/>
                    <a:pt x="1973566" y="1672274"/>
                  </a:cubicBezTo>
                  <a:lnTo>
                    <a:pt x="49389" y="1672274"/>
                  </a:lnTo>
                  <a:cubicBezTo>
                    <a:pt x="22112" y="1672274"/>
                    <a:pt x="0" y="1650162"/>
                    <a:pt x="0" y="1622885"/>
                  </a:cubicBezTo>
                  <a:lnTo>
                    <a:pt x="0" y="49389"/>
                  </a:lnTo>
                  <a:cubicBezTo>
                    <a:pt x="0" y="22112"/>
                    <a:pt x="22112" y="0"/>
                    <a:pt x="49389"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2022955" cy="171037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750803"/>
            <a:ext cx="7680907" cy="6349415"/>
            <a:chOff x="0" y="0"/>
            <a:chExt cx="2022955" cy="1672274"/>
          </a:xfrm>
        </p:grpSpPr>
        <p:sp>
          <p:nvSpPr>
            <p:cNvPr name="Freeform 6" id="6"/>
            <p:cNvSpPr/>
            <p:nvPr/>
          </p:nvSpPr>
          <p:spPr>
            <a:xfrm flipH="false" flipV="false" rot="0">
              <a:off x="0" y="0"/>
              <a:ext cx="2022955" cy="1672274"/>
            </a:xfrm>
            <a:custGeom>
              <a:avLst/>
              <a:gdLst/>
              <a:ahLst/>
              <a:cxnLst/>
              <a:rect r="r" b="b" t="t" l="l"/>
              <a:pathLst>
                <a:path h="1672274" w="2022955">
                  <a:moveTo>
                    <a:pt x="49389" y="0"/>
                  </a:moveTo>
                  <a:lnTo>
                    <a:pt x="1973566" y="0"/>
                  </a:lnTo>
                  <a:cubicBezTo>
                    <a:pt x="2000843" y="0"/>
                    <a:pt x="2022955" y="22112"/>
                    <a:pt x="2022955" y="49389"/>
                  </a:cubicBezTo>
                  <a:lnTo>
                    <a:pt x="2022955" y="1622885"/>
                  </a:lnTo>
                  <a:cubicBezTo>
                    <a:pt x="2022955" y="1650162"/>
                    <a:pt x="2000843" y="1672274"/>
                    <a:pt x="1973566" y="1672274"/>
                  </a:cubicBezTo>
                  <a:lnTo>
                    <a:pt x="49389" y="1672274"/>
                  </a:lnTo>
                  <a:cubicBezTo>
                    <a:pt x="22112" y="1672274"/>
                    <a:pt x="0" y="1650162"/>
                    <a:pt x="0" y="1622885"/>
                  </a:cubicBezTo>
                  <a:lnTo>
                    <a:pt x="0" y="49389"/>
                  </a:lnTo>
                  <a:cubicBezTo>
                    <a:pt x="0" y="22112"/>
                    <a:pt x="22112" y="0"/>
                    <a:pt x="49389" y="0"/>
                  </a:cubicBezTo>
                  <a:close/>
                </a:path>
              </a:pathLst>
            </a:custGeom>
            <a:solidFill>
              <a:srgbClr val="2E2D2D"/>
            </a:solidFill>
            <a:ln w="38100" cap="rnd">
              <a:solidFill>
                <a:srgbClr val="2E2D2D"/>
              </a:solidFill>
              <a:prstDash val="solid"/>
              <a:round/>
            </a:ln>
          </p:spPr>
        </p:sp>
        <p:sp>
          <p:nvSpPr>
            <p:cNvPr name="TextBox 7" id="7"/>
            <p:cNvSpPr txBox="true"/>
            <p:nvPr/>
          </p:nvSpPr>
          <p:spPr>
            <a:xfrm>
              <a:off x="0" y="-38100"/>
              <a:ext cx="2022955" cy="171037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9344489" y="1283405"/>
            <a:ext cx="9681208" cy="7974895"/>
          </a:xfrm>
          <a:custGeom>
            <a:avLst/>
            <a:gdLst/>
            <a:ahLst/>
            <a:cxnLst/>
            <a:rect r="r" b="b" t="t" l="l"/>
            <a:pathLst>
              <a:path h="7974895" w="9681208">
                <a:moveTo>
                  <a:pt x="9681207" y="0"/>
                </a:moveTo>
                <a:lnTo>
                  <a:pt x="0" y="0"/>
                </a:lnTo>
                <a:lnTo>
                  <a:pt x="0" y="7974895"/>
                </a:lnTo>
                <a:lnTo>
                  <a:pt x="9681207" y="7974895"/>
                </a:lnTo>
                <a:lnTo>
                  <a:pt x="96812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810273" y="3749779"/>
            <a:ext cx="6117762" cy="4581525"/>
          </a:xfrm>
          <a:prstGeom prst="rect">
            <a:avLst/>
          </a:prstGeom>
        </p:spPr>
        <p:txBody>
          <a:bodyPr anchor="t" rtlCol="false" tIns="0" lIns="0" bIns="0" rIns="0">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is already </a:t>
            </a:r>
            <a:r>
              <a:rPr lang="en-US" sz="3000" b="true">
                <a:solidFill>
                  <a:srgbClr val="F1F5F8"/>
                </a:solidFill>
                <a:latin typeface="Glacial Indifference Bold"/>
                <a:ea typeface="Glacial Indifference Bold"/>
                <a:cs typeface="Glacial Indifference Bold"/>
                <a:sym typeface="Glacial Indifference Bold"/>
              </a:rPr>
              <a:t>improving </a:t>
            </a:r>
            <a:r>
              <a:rPr lang="en-US" sz="3000">
                <a:solidFill>
                  <a:srgbClr val="F1F5F8"/>
                </a:solidFill>
                <a:latin typeface="Glacial Indifference"/>
                <a:ea typeface="Glacial Indifference"/>
                <a:cs typeface="Glacial Indifference"/>
                <a:sym typeface="Glacial Indifference"/>
              </a:rPr>
              <a:t>healthcare, entertainment, transportation, and many other areas.</a:t>
            </a:r>
          </a:p>
          <a:p>
            <a:pPr algn="l">
              <a:lnSpc>
                <a:spcPts val="3600"/>
              </a:lnSpc>
            </a:pPr>
          </a:p>
          <a:p>
            <a:pPr algn="l">
              <a:lnSpc>
                <a:spcPts val="3600"/>
              </a:lnSpc>
            </a:pPr>
            <a:r>
              <a:rPr lang="en-US" sz="3000">
                <a:solidFill>
                  <a:srgbClr val="F1F5F8"/>
                </a:solidFill>
                <a:latin typeface="Glacial Indifference"/>
                <a:ea typeface="Glacial Indifference"/>
                <a:cs typeface="Glacial Indifference"/>
                <a:sym typeface="Glacial Indifference"/>
              </a:rPr>
              <a:t>It helps </a:t>
            </a:r>
            <a:r>
              <a:rPr lang="en-US" sz="3000" b="true">
                <a:solidFill>
                  <a:srgbClr val="F1F5F8"/>
                </a:solidFill>
                <a:latin typeface="Glacial Indifference Bold"/>
                <a:ea typeface="Glacial Indifference Bold"/>
                <a:cs typeface="Glacial Indifference Bold"/>
                <a:sym typeface="Glacial Indifference Bold"/>
              </a:rPr>
              <a:t>solve complex </a:t>
            </a:r>
            <a:r>
              <a:rPr lang="en-US" sz="3000">
                <a:solidFill>
                  <a:srgbClr val="F1F5F8"/>
                </a:solidFill>
                <a:latin typeface="Glacial Indifference"/>
                <a:ea typeface="Glacial Indifference"/>
                <a:cs typeface="Glacial Indifference"/>
                <a:sym typeface="Glacial Indifference"/>
              </a:rPr>
              <a:t>problems, making life easier and more efficient.</a:t>
            </a:r>
          </a:p>
          <a:p>
            <a:pPr algn="l">
              <a:lnSpc>
                <a:spcPts val="3600"/>
              </a:lnSpc>
            </a:pPr>
          </a:p>
          <a:p>
            <a:pPr algn="l">
              <a:lnSpc>
                <a:spcPts val="3600"/>
              </a:lnSpc>
            </a:pPr>
            <a:r>
              <a:rPr lang="en-US" sz="3000">
                <a:solidFill>
                  <a:srgbClr val="F1F5F8"/>
                </a:solidFill>
                <a:latin typeface="Glacial Indifference"/>
                <a:ea typeface="Glacial Indifference"/>
                <a:cs typeface="Glacial Indifference"/>
                <a:sym typeface="Glacial Indifference"/>
              </a:rPr>
              <a:t>As AI continues to grow, it will create new </a:t>
            </a:r>
            <a:r>
              <a:rPr lang="en-US" sz="3000" b="true">
                <a:solidFill>
                  <a:srgbClr val="F1F5F8"/>
                </a:solidFill>
                <a:latin typeface="Glacial Indifference Bold"/>
                <a:ea typeface="Glacial Indifference Bold"/>
                <a:cs typeface="Glacial Indifference Bold"/>
                <a:sym typeface="Glacial Indifference Bold"/>
              </a:rPr>
              <a:t>opportunities </a:t>
            </a:r>
            <a:r>
              <a:rPr lang="en-US" sz="3000">
                <a:solidFill>
                  <a:srgbClr val="F1F5F8"/>
                </a:solidFill>
                <a:latin typeface="Glacial Indifference"/>
                <a:ea typeface="Glacial Indifference"/>
                <a:cs typeface="Glacial Indifference"/>
                <a:sym typeface="Glacial Indifference"/>
              </a:rPr>
              <a:t>and </a:t>
            </a:r>
            <a:r>
              <a:rPr lang="en-US" sz="3000" b="true">
                <a:solidFill>
                  <a:srgbClr val="F1F5F8"/>
                </a:solidFill>
                <a:latin typeface="Glacial Indifference Bold"/>
                <a:ea typeface="Glacial Indifference Bold"/>
                <a:cs typeface="Glacial Indifference Bold"/>
                <a:sym typeface="Glacial Indifference Bold"/>
              </a:rPr>
              <a:t>challenges </a:t>
            </a:r>
          </a:p>
          <a:p>
            <a:pPr algn="l">
              <a:lnSpc>
                <a:spcPts val="3600"/>
              </a:lnSpc>
            </a:pPr>
            <a:r>
              <a:rPr lang="en-US" sz="3000">
                <a:solidFill>
                  <a:srgbClr val="F1F5F8"/>
                </a:solidFill>
                <a:latin typeface="Glacial Indifference"/>
                <a:ea typeface="Glacial Indifference"/>
                <a:cs typeface="Glacial Indifference"/>
                <a:sym typeface="Glacial Indifference"/>
              </a:rPr>
              <a:t>for society.</a:t>
            </a:r>
          </a:p>
        </p:txBody>
      </p:sp>
      <p:sp>
        <p:nvSpPr>
          <p:cNvPr name="TextBox 10" id="10"/>
          <p:cNvSpPr txBox="true"/>
          <p:nvPr/>
        </p:nvSpPr>
        <p:spPr>
          <a:xfrm rot="0">
            <a:off x="1028700" y="857250"/>
            <a:ext cx="6597764" cy="1566541"/>
          </a:xfrm>
          <a:prstGeom prst="rect">
            <a:avLst/>
          </a:prstGeom>
        </p:spPr>
        <p:txBody>
          <a:bodyPr anchor="t" rtlCol="false" tIns="0" lIns="0" bIns="0" rIns="0">
            <a:spAutoFit/>
          </a:bodyPr>
          <a:lstStyle/>
          <a:p>
            <a:pPr algn="l">
              <a:lnSpc>
                <a:spcPts val="12880"/>
              </a:lnSpc>
            </a:pPr>
            <a:r>
              <a:rPr lang="en-US" sz="9200">
                <a:solidFill>
                  <a:srgbClr val="2E2D2D"/>
                </a:solidFill>
                <a:latin typeface="Squada One"/>
                <a:ea typeface="Squada One"/>
                <a:cs typeface="Squada One"/>
                <a:sym typeface="Squada One"/>
              </a:rPr>
              <a:t>Why AI Matters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7032756" y="4771565"/>
            <a:ext cx="10088821" cy="1255798"/>
            <a:chOff x="0" y="0"/>
            <a:chExt cx="2048657" cy="255005"/>
          </a:xfrm>
        </p:grpSpPr>
        <p:sp>
          <p:nvSpPr>
            <p:cNvPr name="Freeform 3" id="3"/>
            <p:cNvSpPr/>
            <p:nvPr/>
          </p:nvSpPr>
          <p:spPr>
            <a:xfrm flipH="false" flipV="false" rot="0">
              <a:off x="0" y="0"/>
              <a:ext cx="2048657" cy="255005"/>
            </a:xfrm>
            <a:custGeom>
              <a:avLst/>
              <a:gdLst/>
              <a:ahLst/>
              <a:cxnLst/>
              <a:rect r="r" b="b" t="t" l="l"/>
              <a:pathLst>
                <a:path h="255005" w="2048657">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2048657" cy="2931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032756" y="6387034"/>
            <a:ext cx="10088821" cy="1255798"/>
            <a:chOff x="0" y="0"/>
            <a:chExt cx="2048657" cy="255005"/>
          </a:xfrm>
        </p:grpSpPr>
        <p:sp>
          <p:nvSpPr>
            <p:cNvPr name="Freeform 6" id="6"/>
            <p:cNvSpPr/>
            <p:nvPr/>
          </p:nvSpPr>
          <p:spPr>
            <a:xfrm flipH="false" flipV="false" rot="0">
              <a:off x="0" y="0"/>
              <a:ext cx="2048657" cy="255005"/>
            </a:xfrm>
            <a:custGeom>
              <a:avLst/>
              <a:gdLst/>
              <a:ahLst/>
              <a:cxnLst/>
              <a:rect r="r" b="b" t="t" l="l"/>
              <a:pathLst>
                <a:path h="255005" w="2048657">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2048657" cy="29310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032756" y="8002502"/>
            <a:ext cx="10088821" cy="1255798"/>
            <a:chOff x="0" y="0"/>
            <a:chExt cx="2048657" cy="255005"/>
          </a:xfrm>
        </p:grpSpPr>
        <p:sp>
          <p:nvSpPr>
            <p:cNvPr name="Freeform 9" id="9"/>
            <p:cNvSpPr/>
            <p:nvPr/>
          </p:nvSpPr>
          <p:spPr>
            <a:xfrm flipH="false" flipV="false" rot="0">
              <a:off x="0" y="0"/>
              <a:ext cx="2048657" cy="255005"/>
            </a:xfrm>
            <a:custGeom>
              <a:avLst/>
              <a:gdLst/>
              <a:ahLst/>
              <a:cxnLst/>
              <a:rect r="r" b="b" t="t" l="l"/>
              <a:pathLst>
                <a:path h="255005" w="2048657">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FAB574"/>
            </a:solidFill>
            <a:ln w="38100" cap="rnd">
              <a:solidFill>
                <a:srgbClr val="2E2D2D"/>
              </a:solidFill>
              <a:prstDash val="solid"/>
              <a:round/>
            </a:ln>
          </p:spPr>
        </p:sp>
        <p:sp>
          <p:nvSpPr>
            <p:cNvPr name="TextBox 10" id="10"/>
            <p:cNvSpPr txBox="true"/>
            <p:nvPr/>
          </p:nvSpPr>
          <p:spPr>
            <a:xfrm>
              <a:off x="0" y="-38100"/>
              <a:ext cx="2048657" cy="29310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880356" y="4619165"/>
            <a:ext cx="10088821" cy="1255798"/>
            <a:chOff x="0" y="0"/>
            <a:chExt cx="2048657" cy="255005"/>
          </a:xfrm>
        </p:grpSpPr>
        <p:sp>
          <p:nvSpPr>
            <p:cNvPr name="Freeform 12" id="12"/>
            <p:cNvSpPr/>
            <p:nvPr/>
          </p:nvSpPr>
          <p:spPr>
            <a:xfrm flipH="false" flipV="false" rot="0">
              <a:off x="0" y="0"/>
              <a:ext cx="2048657" cy="255005"/>
            </a:xfrm>
            <a:custGeom>
              <a:avLst/>
              <a:gdLst/>
              <a:ahLst/>
              <a:cxnLst/>
              <a:rect r="r" b="b" t="t" l="l"/>
              <a:pathLst>
                <a:path h="255005" w="2048657">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sp>
        <p:sp>
          <p:nvSpPr>
            <p:cNvPr name="TextBox 13" id="13"/>
            <p:cNvSpPr txBox="true"/>
            <p:nvPr/>
          </p:nvSpPr>
          <p:spPr>
            <a:xfrm>
              <a:off x="0" y="-38100"/>
              <a:ext cx="2048657" cy="29310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880356" y="6234634"/>
            <a:ext cx="10088821" cy="1255798"/>
            <a:chOff x="0" y="0"/>
            <a:chExt cx="2048657" cy="255005"/>
          </a:xfrm>
        </p:grpSpPr>
        <p:sp>
          <p:nvSpPr>
            <p:cNvPr name="Freeform 15" id="15"/>
            <p:cNvSpPr/>
            <p:nvPr/>
          </p:nvSpPr>
          <p:spPr>
            <a:xfrm flipH="false" flipV="false" rot="0">
              <a:off x="0" y="0"/>
              <a:ext cx="2048657" cy="255005"/>
            </a:xfrm>
            <a:custGeom>
              <a:avLst/>
              <a:gdLst/>
              <a:ahLst/>
              <a:cxnLst/>
              <a:rect r="r" b="b" t="t" l="l"/>
              <a:pathLst>
                <a:path h="255005" w="2048657">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sp>
        <p:sp>
          <p:nvSpPr>
            <p:cNvPr name="TextBox 16" id="16"/>
            <p:cNvSpPr txBox="true"/>
            <p:nvPr/>
          </p:nvSpPr>
          <p:spPr>
            <a:xfrm>
              <a:off x="0" y="-38100"/>
              <a:ext cx="2048657" cy="29310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880356" y="7850102"/>
            <a:ext cx="10088821" cy="1255798"/>
            <a:chOff x="0" y="0"/>
            <a:chExt cx="2048657" cy="255005"/>
          </a:xfrm>
        </p:grpSpPr>
        <p:sp>
          <p:nvSpPr>
            <p:cNvPr name="Freeform 18" id="18"/>
            <p:cNvSpPr/>
            <p:nvPr/>
          </p:nvSpPr>
          <p:spPr>
            <a:xfrm flipH="false" flipV="false" rot="0">
              <a:off x="0" y="0"/>
              <a:ext cx="2048657" cy="255005"/>
            </a:xfrm>
            <a:custGeom>
              <a:avLst/>
              <a:gdLst/>
              <a:ahLst/>
              <a:cxnLst/>
              <a:rect r="r" b="b" t="t" l="l"/>
              <a:pathLst>
                <a:path h="255005" w="2048657">
                  <a:moveTo>
                    <a:pt x="37601" y="0"/>
                  </a:moveTo>
                  <a:lnTo>
                    <a:pt x="2011056" y="0"/>
                  </a:lnTo>
                  <a:cubicBezTo>
                    <a:pt x="2031822" y="0"/>
                    <a:pt x="2048657" y="16835"/>
                    <a:pt x="2048657" y="37601"/>
                  </a:cubicBezTo>
                  <a:lnTo>
                    <a:pt x="2048657" y="217404"/>
                  </a:lnTo>
                  <a:cubicBezTo>
                    <a:pt x="2048657" y="238170"/>
                    <a:pt x="2031822" y="255005"/>
                    <a:pt x="2011056" y="255005"/>
                  </a:cubicBezTo>
                  <a:lnTo>
                    <a:pt x="37601" y="255005"/>
                  </a:lnTo>
                  <a:cubicBezTo>
                    <a:pt x="16835" y="255005"/>
                    <a:pt x="0" y="238170"/>
                    <a:pt x="0" y="217404"/>
                  </a:cubicBezTo>
                  <a:lnTo>
                    <a:pt x="0" y="37601"/>
                  </a:lnTo>
                  <a:cubicBezTo>
                    <a:pt x="0" y="16835"/>
                    <a:pt x="16835" y="0"/>
                    <a:pt x="37601" y="0"/>
                  </a:cubicBezTo>
                  <a:close/>
                </a:path>
              </a:pathLst>
            </a:custGeom>
            <a:solidFill>
              <a:srgbClr val="2E2D2D"/>
            </a:solidFill>
            <a:ln w="38100" cap="rnd">
              <a:solidFill>
                <a:srgbClr val="2E2D2D"/>
              </a:solidFill>
              <a:prstDash val="solid"/>
              <a:round/>
            </a:ln>
          </p:spPr>
        </p:sp>
        <p:sp>
          <p:nvSpPr>
            <p:cNvPr name="TextBox 19" id="19"/>
            <p:cNvSpPr txBox="true"/>
            <p:nvPr/>
          </p:nvSpPr>
          <p:spPr>
            <a:xfrm>
              <a:off x="0" y="-38100"/>
              <a:ext cx="2048657" cy="29310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275540" y="1479288"/>
            <a:ext cx="8703790" cy="7779012"/>
          </a:xfrm>
          <a:custGeom>
            <a:avLst/>
            <a:gdLst/>
            <a:ahLst/>
            <a:cxnLst/>
            <a:rect r="r" b="b" t="t" l="l"/>
            <a:pathLst>
              <a:path h="7779012" w="8703790">
                <a:moveTo>
                  <a:pt x="0" y="0"/>
                </a:moveTo>
                <a:lnTo>
                  <a:pt x="8703790" y="0"/>
                </a:lnTo>
                <a:lnTo>
                  <a:pt x="8703790" y="7779012"/>
                </a:lnTo>
                <a:lnTo>
                  <a:pt x="0" y="7779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6880356" y="1351247"/>
            <a:ext cx="10241221" cy="1224284"/>
          </a:xfrm>
          <a:prstGeom prst="rect">
            <a:avLst/>
          </a:prstGeom>
        </p:spPr>
        <p:txBody>
          <a:bodyPr anchor="t" rtlCol="false" tIns="0" lIns="0" bIns="0" rIns="0">
            <a:spAutoFit/>
          </a:bodyPr>
          <a:lstStyle/>
          <a:p>
            <a:pPr algn="ctr">
              <a:lnSpc>
                <a:spcPts val="9200"/>
              </a:lnSpc>
            </a:pPr>
            <a:r>
              <a:rPr lang="en-US" sz="9200">
                <a:solidFill>
                  <a:srgbClr val="2E2D2D"/>
                </a:solidFill>
                <a:latin typeface="Squada One"/>
                <a:ea typeface="Squada One"/>
                <a:cs typeface="Squada One"/>
                <a:sym typeface="Squada One"/>
              </a:rPr>
              <a:t>Thinking Critically</a:t>
            </a:r>
          </a:p>
        </p:txBody>
      </p:sp>
      <p:sp>
        <p:nvSpPr>
          <p:cNvPr name="TextBox 22" id="22"/>
          <p:cNvSpPr txBox="true"/>
          <p:nvPr/>
        </p:nvSpPr>
        <p:spPr>
          <a:xfrm rot="0">
            <a:off x="7541237" y="2952290"/>
            <a:ext cx="8919459" cy="1057275"/>
          </a:xfrm>
          <a:prstGeom prst="rect">
            <a:avLst/>
          </a:prstGeom>
        </p:spPr>
        <p:txBody>
          <a:bodyPr anchor="t" rtlCol="false" tIns="0" lIns="0" bIns="0" rIns="0">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AI is a tool—how we use it determines its impact.</a:t>
            </a:r>
          </a:p>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It’s important to ask questions like:</a:t>
            </a:r>
          </a:p>
        </p:txBody>
      </p:sp>
      <p:sp>
        <p:nvSpPr>
          <p:cNvPr name="TextBox 23" id="23"/>
          <p:cNvSpPr txBox="true"/>
          <p:nvPr/>
        </p:nvSpPr>
        <p:spPr>
          <a:xfrm rot="0">
            <a:off x="7482918" y="4951789"/>
            <a:ext cx="8883697" cy="523875"/>
          </a:xfrm>
          <a:prstGeom prst="rect">
            <a:avLst/>
          </a:prstGeom>
        </p:spPr>
        <p:txBody>
          <a:bodyPr anchor="t" rtlCol="false" tIns="0" lIns="0" bIns="0" rIns="0">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Is AI fair and unbiased?</a:t>
            </a:r>
          </a:p>
        </p:txBody>
      </p:sp>
      <p:sp>
        <p:nvSpPr>
          <p:cNvPr name="TextBox 24" id="24"/>
          <p:cNvSpPr txBox="true"/>
          <p:nvPr/>
        </p:nvSpPr>
        <p:spPr>
          <a:xfrm rot="0">
            <a:off x="7482918" y="6567258"/>
            <a:ext cx="8883697" cy="523875"/>
          </a:xfrm>
          <a:prstGeom prst="rect">
            <a:avLst/>
          </a:prstGeom>
        </p:spPr>
        <p:txBody>
          <a:bodyPr anchor="t" rtlCol="false" tIns="0" lIns="0" bIns="0" rIns="0">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How does AI affect jobs and human decision-making?</a:t>
            </a:r>
          </a:p>
        </p:txBody>
      </p:sp>
      <p:sp>
        <p:nvSpPr>
          <p:cNvPr name="TextBox 25" id="25"/>
          <p:cNvSpPr txBox="true"/>
          <p:nvPr/>
        </p:nvSpPr>
        <p:spPr>
          <a:xfrm rot="0">
            <a:off x="7482918" y="8182726"/>
            <a:ext cx="8883697" cy="523875"/>
          </a:xfrm>
          <a:prstGeom prst="rect">
            <a:avLst/>
          </a:prstGeom>
        </p:spPr>
        <p:txBody>
          <a:bodyPr anchor="t" rtlCol="false" tIns="0" lIns="0" bIns="0" rIns="0">
            <a:spAutoFit/>
          </a:bodyPr>
          <a:lstStyle/>
          <a:p>
            <a:pPr algn="ctr">
              <a:lnSpc>
                <a:spcPts val="4200"/>
              </a:lnSpc>
              <a:spcBef>
                <a:spcPct val="0"/>
              </a:spcBef>
            </a:pPr>
            <a:r>
              <a:rPr lang="en-US" sz="3000">
                <a:solidFill>
                  <a:srgbClr val="F1F5F8"/>
                </a:solidFill>
                <a:latin typeface="Glacial Indifference"/>
                <a:ea typeface="Glacial Indifference"/>
                <a:cs typeface="Glacial Indifference"/>
                <a:sym typeface="Glacial Indifference"/>
              </a:rPr>
              <a:t>What are the risks of relying too much on 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1181100" y="1181100"/>
            <a:ext cx="8115300" cy="8229600"/>
            <a:chOff x="0" y="0"/>
            <a:chExt cx="2137363" cy="2167467"/>
          </a:xfrm>
        </p:grpSpPr>
        <p:sp>
          <p:nvSpPr>
            <p:cNvPr name="Freeform 3" id="3"/>
            <p:cNvSpPr/>
            <p:nvPr/>
          </p:nvSpPr>
          <p:spPr>
            <a:xfrm flipH="false" flipV="false" rot="0">
              <a:off x="0" y="0"/>
              <a:ext cx="2137363" cy="2167467"/>
            </a:xfrm>
            <a:custGeom>
              <a:avLst/>
              <a:gdLst/>
              <a:ahLst/>
              <a:cxnLst/>
              <a:rect r="r" b="b" t="t" l="l"/>
              <a:pathLst>
                <a:path h="2167467" w="2137363">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2137363" cy="220556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8115300" cy="8229600"/>
            <a:chOff x="0" y="0"/>
            <a:chExt cx="2137363" cy="2167467"/>
          </a:xfrm>
        </p:grpSpPr>
        <p:sp>
          <p:nvSpPr>
            <p:cNvPr name="Freeform 6" id="6"/>
            <p:cNvSpPr/>
            <p:nvPr/>
          </p:nvSpPr>
          <p:spPr>
            <a:xfrm flipH="false" flipV="false" rot="0">
              <a:off x="0" y="0"/>
              <a:ext cx="2137363" cy="2167467"/>
            </a:xfrm>
            <a:custGeom>
              <a:avLst/>
              <a:gdLst/>
              <a:ahLst/>
              <a:cxnLst/>
              <a:rect r="r" b="b" t="t" l="l"/>
              <a:pathLst>
                <a:path h="2167467" w="2137363">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2E2D2D"/>
            </a:solidFill>
            <a:ln w="38100" cap="rnd">
              <a:solidFill>
                <a:srgbClr val="2E2D2D"/>
              </a:solidFill>
              <a:prstDash val="solid"/>
              <a:round/>
            </a:ln>
          </p:spPr>
        </p:sp>
        <p:sp>
          <p:nvSpPr>
            <p:cNvPr name="TextBox 7" id="7"/>
            <p:cNvSpPr txBox="true"/>
            <p:nvPr/>
          </p:nvSpPr>
          <p:spPr>
            <a:xfrm>
              <a:off x="0" y="-38100"/>
              <a:ext cx="2137363"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9639865" y="1738565"/>
            <a:ext cx="7619435" cy="6809870"/>
          </a:xfrm>
          <a:custGeom>
            <a:avLst/>
            <a:gdLst/>
            <a:ahLst/>
            <a:cxnLst/>
            <a:rect r="r" b="b" t="t" l="l"/>
            <a:pathLst>
              <a:path h="6809870" w="7619435">
                <a:moveTo>
                  <a:pt x="7619435" y="0"/>
                </a:moveTo>
                <a:lnTo>
                  <a:pt x="0" y="0"/>
                </a:lnTo>
                <a:lnTo>
                  <a:pt x="0" y="6809870"/>
                </a:lnTo>
                <a:lnTo>
                  <a:pt x="7619435" y="6809870"/>
                </a:lnTo>
                <a:lnTo>
                  <a:pt x="76194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787468" y="3963459"/>
            <a:ext cx="6878174" cy="4581525"/>
          </a:xfrm>
          <a:prstGeom prst="rect">
            <a:avLst/>
          </a:prstGeom>
        </p:spPr>
        <p:txBody>
          <a:bodyPr anchor="t" rtlCol="false" tIns="0" lIns="0" bIns="0" rIns="0">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Artificial Intelligence (AI) refers to </a:t>
            </a:r>
            <a:r>
              <a:rPr lang="en-US" b="true" sz="3000">
                <a:solidFill>
                  <a:srgbClr val="F1F5F8"/>
                </a:solidFill>
                <a:latin typeface="Glacial Indifference Bold"/>
                <a:ea typeface="Glacial Indifference Bold"/>
                <a:cs typeface="Glacial Indifference Bold"/>
                <a:sym typeface="Glacial Indifference Bold"/>
              </a:rPr>
              <a:t>computer systems </a:t>
            </a:r>
            <a:r>
              <a:rPr lang="en-US" sz="3000">
                <a:solidFill>
                  <a:srgbClr val="F1F5F8"/>
                </a:solidFill>
                <a:latin typeface="Glacial Indifference"/>
                <a:ea typeface="Glacial Indifference"/>
                <a:cs typeface="Glacial Indifference"/>
                <a:sym typeface="Glacial Indifference"/>
              </a:rPr>
              <a:t>or </a:t>
            </a:r>
            <a:r>
              <a:rPr lang="en-US" b="true" sz="3000">
                <a:solidFill>
                  <a:srgbClr val="F1F5F8"/>
                </a:solidFill>
                <a:latin typeface="Glacial Indifference Bold"/>
                <a:ea typeface="Glacial Indifference Bold"/>
                <a:cs typeface="Glacial Indifference Bold"/>
                <a:sym typeface="Glacial Indifference Bold"/>
              </a:rPr>
              <a:t>machines </a:t>
            </a:r>
            <a:r>
              <a:rPr lang="en-US" sz="3000">
                <a:solidFill>
                  <a:srgbClr val="F1F5F8"/>
                </a:solidFill>
                <a:latin typeface="Glacial Indifference"/>
                <a:ea typeface="Glacial Indifference"/>
                <a:cs typeface="Glacial Indifference"/>
                <a:sym typeface="Glacial Indifference"/>
              </a:rPr>
              <a:t>that are designed to mimic </a:t>
            </a:r>
            <a:r>
              <a:rPr lang="en-US" b="true" sz="3000">
                <a:solidFill>
                  <a:srgbClr val="F1F5F8"/>
                </a:solidFill>
                <a:latin typeface="Glacial Indifference Bold"/>
                <a:ea typeface="Glacial Indifference Bold"/>
                <a:cs typeface="Glacial Indifference Bold"/>
                <a:sym typeface="Glacial Indifference Bold"/>
              </a:rPr>
              <a:t>human intelligence</a:t>
            </a:r>
            <a:r>
              <a:rPr lang="en-US" sz="3000">
                <a:solidFill>
                  <a:srgbClr val="F1F5F8"/>
                </a:solidFill>
                <a:latin typeface="Glacial Indifference"/>
                <a:ea typeface="Glacial Indifference"/>
                <a:cs typeface="Glacial Indifference"/>
                <a:sym typeface="Glacial Indifference"/>
              </a:rPr>
              <a:t>, allowing them to perform tasks that typically require human thought. </a:t>
            </a:r>
          </a:p>
          <a:p>
            <a:pPr algn="l">
              <a:lnSpc>
                <a:spcPts val="3600"/>
              </a:lnSpc>
            </a:pPr>
          </a:p>
          <a:p>
            <a:pPr algn="l">
              <a:lnSpc>
                <a:spcPts val="3600"/>
              </a:lnSpc>
            </a:pPr>
            <a:r>
              <a:rPr lang="en-US" sz="3000">
                <a:solidFill>
                  <a:srgbClr val="F1F5F8"/>
                </a:solidFill>
                <a:latin typeface="Glacial Indifference"/>
                <a:ea typeface="Glacial Indifference"/>
                <a:cs typeface="Glacial Indifference"/>
                <a:sym typeface="Glacial Indifference"/>
              </a:rPr>
              <a:t>These </a:t>
            </a:r>
            <a:r>
              <a:rPr lang="en-US" b="true" sz="3000">
                <a:solidFill>
                  <a:srgbClr val="F1F5F8"/>
                </a:solidFill>
                <a:latin typeface="Glacial Indifference Bold"/>
                <a:ea typeface="Glacial Indifference Bold"/>
                <a:cs typeface="Glacial Indifference Bold"/>
                <a:sym typeface="Glacial Indifference Bold"/>
              </a:rPr>
              <a:t>tasks </a:t>
            </a:r>
            <a:r>
              <a:rPr lang="en-US" sz="3000">
                <a:solidFill>
                  <a:srgbClr val="F1F5F8"/>
                </a:solidFill>
                <a:latin typeface="Glacial Indifference"/>
                <a:ea typeface="Glacial Indifference"/>
                <a:cs typeface="Glacial Indifference"/>
                <a:sym typeface="Glacial Indifference"/>
              </a:rPr>
              <a:t>include learning from data, reasoning, solving problems, recognising patterns, understanding language, and even making decisions. </a:t>
            </a:r>
          </a:p>
        </p:txBody>
      </p:sp>
      <p:sp>
        <p:nvSpPr>
          <p:cNvPr name="TextBox 10" id="10"/>
          <p:cNvSpPr txBox="true"/>
          <p:nvPr/>
        </p:nvSpPr>
        <p:spPr>
          <a:xfrm rot="0">
            <a:off x="1787468" y="1551516"/>
            <a:ext cx="6597764" cy="1708151"/>
          </a:xfrm>
          <a:prstGeom prst="rect">
            <a:avLst/>
          </a:prstGeom>
        </p:spPr>
        <p:txBody>
          <a:bodyPr anchor="t" rtlCol="false" tIns="0" lIns="0" bIns="0" rIns="0">
            <a:spAutoFit/>
          </a:bodyPr>
          <a:lstStyle/>
          <a:p>
            <a:pPr algn="l">
              <a:lnSpc>
                <a:spcPts val="13999"/>
              </a:lnSpc>
            </a:pPr>
            <a:r>
              <a:rPr lang="en-US" sz="9999">
                <a:solidFill>
                  <a:srgbClr val="F1F5F8"/>
                </a:solidFill>
                <a:latin typeface="Squada One"/>
                <a:ea typeface="Squada One"/>
                <a:cs typeface="Squada One"/>
                <a:sym typeface="Squada One"/>
              </a:rPr>
              <a:t>What is AI?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1174234" y="2908885"/>
            <a:ext cx="7334884" cy="6349415"/>
            <a:chOff x="0" y="0"/>
            <a:chExt cx="1931821" cy="1672274"/>
          </a:xfrm>
        </p:grpSpPr>
        <p:sp>
          <p:nvSpPr>
            <p:cNvPr name="Freeform 3" id="3"/>
            <p:cNvSpPr/>
            <p:nvPr/>
          </p:nvSpPr>
          <p:spPr>
            <a:xfrm flipH="false" flipV="false" rot="0">
              <a:off x="0" y="0"/>
              <a:ext cx="1931821" cy="1672274"/>
            </a:xfrm>
            <a:custGeom>
              <a:avLst/>
              <a:gdLst/>
              <a:ahLst/>
              <a:cxnLst/>
              <a:rect r="r" b="b" t="t" l="l"/>
              <a:pathLst>
                <a:path h="1672274" w="1931821">
                  <a:moveTo>
                    <a:pt x="51719" y="0"/>
                  </a:moveTo>
                  <a:lnTo>
                    <a:pt x="1880102" y="0"/>
                  </a:lnTo>
                  <a:cubicBezTo>
                    <a:pt x="1893819" y="0"/>
                    <a:pt x="1906974" y="5449"/>
                    <a:pt x="1916673" y="15148"/>
                  </a:cubicBezTo>
                  <a:cubicBezTo>
                    <a:pt x="1926373" y="24847"/>
                    <a:pt x="1931821" y="38002"/>
                    <a:pt x="1931821" y="51719"/>
                  </a:cubicBezTo>
                  <a:lnTo>
                    <a:pt x="1931821" y="1620555"/>
                  </a:lnTo>
                  <a:cubicBezTo>
                    <a:pt x="1931821" y="1649119"/>
                    <a:pt x="1908666" y="1672274"/>
                    <a:pt x="1880102" y="1672274"/>
                  </a:cubicBezTo>
                  <a:lnTo>
                    <a:pt x="51719" y="1672274"/>
                  </a:lnTo>
                  <a:cubicBezTo>
                    <a:pt x="38002" y="1672274"/>
                    <a:pt x="24847" y="1666825"/>
                    <a:pt x="15148" y="1657126"/>
                  </a:cubicBezTo>
                  <a:cubicBezTo>
                    <a:pt x="5449" y="1647427"/>
                    <a:pt x="0" y="1634272"/>
                    <a:pt x="0" y="1620555"/>
                  </a:cubicBezTo>
                  <a:lnTo>
                    <a:pt x="0" y="51719"/>
                  </a:lnTo>
                  <a:cubicBezTo>
                    <a:pt x="0" y="23155"/>
                    <a:pt x="23155" y="0"/>
                    <a:pt x="51719"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1931821" cy="171037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750803"/>
            <a:ext cx="7334884" cy="6349415"/>
            <a:chOff x="0" y="0"/>
            <a:chExt cx="1931821" cy="1672274"/>
          </a:xfrm>
        </p:grpSpPr>
        <p:sp>
          <p:nvSpPr>
            <p:cNvPr name="Freeform 6" id="6"/>
            <p:cNvSpPr/>
            <p:nvPr/>
          </p:nvSpPr>
          <p:spPr>
            <a:xfrm flipH="false" flipV="false" rot="0">
              <a:off x="0" y="0"/>
              <a:ext cx="1931821" cy="1672274"/>
            </a:xfrm>
            <a:custGeom>
              <a:avLst/>
              <a:gdLst/>
              <a:ahLst/>
              <a:cxnLst/>
              <a:rect r="r" b="b" t="t" l="l"/>
              <a:pathLst>
                <a:path h="1672274" w="1931821">
                  <a:moveTo>
                    <a:pt x="51719" y="0"/>
                  </a:moveTo>
                  <a:lnTo>
                    <a:pt x="1880102" y="0"/>
                  </a:lnTo>
                  <a:cubicBezTo>
                    <a:pt x="1893819" y="0"/>
                    <a:pt x="1906974" y="5449"/>
                    <a:pt x="1916673" y="15148"/>
                  </a:cubicBezTo>
                  <a:cubicBezTo>
                    <a:pt x="1926373" y="24847"/>
                    <a:pt x="1931821" y="38002"/>
                    <a:pt x="1931821" y="51719"/>
                  </a:cubicBezTo>
                  <a:lnTo>
                    <a:pt x="1931821" y="1620555"/>
                  </a:lnTo>
                  <a:cubicBezTo>
                    <a:pt x="1931821" y="1649119"/>
                    <a:pt x="1908666" y="1672274"/>
                    <a:pt x="1880102" y="1672274"/>
                  </a:cubicBezTo>
                  <a:lnTo>
                    <a:pt x="51719" y="1672274"/>
                  </a:lnTo>
                  <a:cubicBezTo>
                    <a:pt x="38002" y="1672274"/>
                    <a:pt x="24847" y="1666825"/>
                    <a:pt x="15148" y="1657126"/>
                  </a:cubicBezTo>
                  <a:cubicBezTo>
                    <a:pt x="5449" y="1647427"/>
                    <a:pt x="0" y="1634272"/>
                    <a:pt x="0" y="1620555"/>
                  </a:cubicBezTo>
                  <a:lnTo>
                    <a:pt x="0" y="51719"/>
                  </a:lnTo>
                  <a:cubicBezTo>
                    <a:pt x="0" y="23155"/>
                    <a:pt x="23155" y="0"/>
                    <a:pt x="51719" y="0"/>
                  </a:cubicBezTo>
                  <a:close/>
                </a:path>
              </a:pathLst>
            </a:custGeom>
            <a:solidFill>
              <a:srgbClr val="2E2D2D"/>
            </a:solidFill>
            <a:ln w="38100" cap="rnd">
              <a:solidFill>
                <a:srgbClr val="2E2D2D"/>
              </a:solidFill>
              <a:prstDash val="solid"/>
              <a:round/>
            </a:ln>
          </p:spPr>
        </p:sp>
        <p:sp>
          <p:nvSpPr>
            <p:cNvPr name="TextBox 7" id="7"/>
            <p:cNvSpPr txBox="true"/>
            <p:nvPr/>
          </p:nvSpPr>
          <p:spPr>
            <a:xfrm>
              <a:off x="0" y="-38100"/>
              <a:ext cx="1931821" cy="171037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160316" y="1726245"/>
            <a:ext cx="8098984" cy="7532055"/>
          </a:xfrm>
          <a:custGeom>
            <a:avLst/>
            <a:gdLst/>
            <a:ahLst/>
            <a:cxnLst/>
            <a:rect r="r" b="b" t="t" l="l"/>
            <a:pathLst>
              <a:path h="7532055" w="8098984">
                <a:moveTo>
                  <a:pt x="0" y="0"/>
                </a:moveTo>
                <a:lnTo>
                  <a:pt x="8098984" y="0"/>
                </a:lnTo>
                <a:lnTo>
                  <a:pt x="8098984" y="7532055"/>
                </a:lnTo>
                <a:lnTo>
                  <a:pt x="0" y="7532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893361" y="3858586"/>
            <a:ext cx="5605562" cy="4124325"/>
          </a:xfrm>
          <a:prstGeom prst="rect">
            <a:avLst/>
          </a:prstGeom>
        </p:spPr>
        <p:txBody>
          <a:bodyPr anchor="t" rtlCol="false" tIns="0" lIns="0" bIns="0" rIns="0">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will be a big part of your future—whether in work, education, or daily life.</a:t>
            </a:r>
          </a:p>
          <a:p>
            <a:pPr algn="l">
              <a:lnSpc>
                <a:spcPts val="3600"/>
              </a:lnSpc>
            </a:pPr>
          </a:p>
          <a:p>
            <a:pPr algn="l">
              <a:lnSpc>
                <a:spcPts val="3600"/>
              </a:lnSpc>
            </a:pPr>
            <a:r>
              <a:rPr lang="en-US" sz="3000">
                <a:solidFill>
                  <a:srgbClr val="F1F5F8"/>
                </a:solidFill>
                <a:latin typeface="Glacial Indifference"/>
                <a:ea typeface="Glacial Indifference"/>
                <a:cs typeface="Glacial Indifference"/>
                <a:sym typeface="Glacial Indifference"/>
              </a:rPr>
              <a:t>Learn how AI works so you can use it responsibly.</a:t>
            </a:r>
          </a:p>
          <a:p>
            <a:pPr algn="l">
              <a:lnSpc>
                <a:spcPts val="3600"/>
              </a:lnSpc>
            </a:pPr>
          </a:p>
          <a:p>
            <a:pPr algn="l">
              <a:lnSpc>
                <a:spcPts val="3600"/>
              </a:lnSpc>
            </a:pPr>
            <a:r>
              <a:rPr lang="en-US" sz="3000">
                <a:solidFill>
                  <a:srgbClr val="F1F5F8"/>
                </a:solidFill>
                <a:latin typeface="Glacial Indifference"/>
                <a:ea typeface="Glacial Indifference"/>
                <a:cs typeface="Glacial Indifference"/>
                <a:sym typeface="Glacial Indifference"/>
              </a:rPr>
              <a:t>Stay curious, think critically, and be part of shaping AI for good.</a:t>
            </a:r>
          </a:p>
        </p:txBody>
      </p:sp>
      <p:sp>
        <p:nvSpPr>
          <p:cNvPr name="TextBox 10" id="10"/>
          <p:cNvSpPr txBox="true"/>
          <p:nvPr/>
        </p:nvSpPr>
        <p:spPr>
          <a:xfrm rot="0">
            <a:off x="1028700" y="857250"/>
            <a:ext cx="7680907" cy="1566541"/>
          </a:xfrm>
          <a:prstGeom prst="rect">
            <a:avLst/>
          </a:prstGeom>
        </p:spPr>
        <p:txBody>
          <a:bodyPr anchor="t" rtlCol="false" tIns="0" lIns="0" bIns="0" rIns="0">
            <a:spAutoFit/>
          </a:bodyPr>
          <a:lstStyle/>
          <a:p>
            <a:pPr algn="l">
              <a:lnSpc>
                <a:spcPts val="12880"/>
              </a:lnSpc>
            </a:pPr>
            <a:r>
              <a:rPr lang="en-US" sz="9200">
                <a:solidFill>
                  <a:srgbClr val="2E2D2D"/>
                </a:solidFill>
                <a:latin typeface="Squada One"/>
                <a:ea typeface="Squada One"/>
                <a:cs typeface="Squada One"/>
                <a:sym typeface="Squada One"/>
              </a:rPr>
              <a:t>AI and the Future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993023" y="1181100"/>
            <a:ext cx="16418677" cy="8229600"/>
            <a:chOff x="0" y="0"/>
            <a:chExt cx="4324260" cy="2167467"/>
          </a:xfrm>
        </p:grpSpPr>
        <p:sp>
          <p:nvSpPr>
            <p:cNvPr name="Freeform 3" id="3"/>
            <p:cNvSpPr/>
            <p:nvPr/>
          </p:nvSpPr>
          <p:spPr>
            <a:xfrm flipH="false" flipV="false" rot="0">
              <a:off x="0" y="0"/>
              <a:ext cx="4324260" cy="2167467"/>
            </a:xfrm>
            <a:custGeom>
              <a:avLst/>
              <a:gdLst/>
              <a:ahLst/>
              <a:cxnLst/>
              <a:rect r="r" b="b" t="t" l="l"/>
              <a:pathLst>
                <a:path h="2167467" w="4324260">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2E2D2D"/>
            </a:solidFill>
            <a:ln w="38100" cap="rnd">
              <a:solidFill>
                <a:srgbClr val="2E2D2D"/>
              </a:solidFill>
              <a:prstDash val="solid"/>
              <a:round/>
            </a:ln>
          </p:spPr>
        </p:sp>
        <p:sp>
          <p:nvSpPr>
            <p:cNvPr name="TextBox 4" id="4"/>
            <p:cNvSpPr txBox="true"/>
            <p:nvPr/>
          </p:nvSpPr>
          <p:spPr>
            <a:xfrm>
              <a:off x="0" y="-38100"/>
              <a:ext cx="4324260" cy="220556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40623" y="1028700"/>
            <a:ext cx="16418677" cy="8229600"/>
            <a:chOff x="0" y="0"/>
            <a:chExt cx="4324260" cy="2167467"/>
          </a:xfrm>
        </p:grpSpPr>
        <p:sp>
          <p:nvSpPr>
            <p:cNvPr name="Freeform 6" id="6"/>
            <p:cNvSpPr/>
            <p:nvPr/>
          </p:nvSpPr>
          <p:spPr>
            <a:xfrm flipH="false" flipV="false" rot="0">
              <a:off x="0" y="0"/>
              <a:ext cx="4324260" cy="2167467"/>
            </a:xfrm>
            <a:custGeom>
              <a:avLst/>
              <a:gdLst/>
              <a:ahLst/>
              <a:cxnLst/>
              <a:rect r="r" b="b" t="t" l="l"/>
              <a:pathLst>
                <a:path h="2167467" w="4324260">
                  <a:moveTo>
                    <a:pt x="23105" y="0"/>
                  </a:moveTo>
                  <a:lnTo>
                    <a:pt x="4301155" y="0"/>
                  </a:lnTo>
                  <a:cubicBezTo>
                    <a:pt x="4307283" y="0"/>
                    <a:pt x="4313160" y="2434"/>
                    <a:pt x="4317493" y="6767"/>
                  </a:cubicBezTo>
                  <a:cubicBezTo>
                    <a:pt x="4321826" y="11100"/>
                    <a:pt x="4324260" y="16977"/>
                    <a:pt x="4324260" y="23105"/>
                  </a:cubicBezTo>
                  <a:lnTo>
                    <a:pt x="4324260" y="2144362"/>
                  </a:lnTo>
                  <a:cubicBezTo>
                    <a:pt x="4324260" y="2157122"/>
                    <a:pt x="4313916" y="2167467"/>
                    <a:pt x="4301155" y="2167467"/>
                  </a:cubicBezTo>
                  <a:lnTo>
                    <a:pt x="23105" y="2167467"/>
                  </a:lnTo>
                  <a:cubicBezTo>
                    <a:pt x="16977" y="2167467"/>
                    <a:pt x="11100" y="2165032"/>
                    <a:pt x="6767" y="2160700"/>
                  </a:cubicBezTo>
                  <a:cubicBezTo>
                    <a:pt x="2434" y="2156366"/>
                    <a:pt x="0" y="2150489"/>
                    <a:pt x="0" y="2144362"/>
                  </a:cubicBezTo>
                  <a:lnTo>
                    <a:pt x="0" y="23105"/>
                  </a:lnTo>
                  <a:cubicBezTo>
                    <a:pt x="0" y="16977"/>
                    <a:pt x="2434" y="11100"/>
                    <a:pt x="6767" y="6767"/>
                  </a:cubicBezTo>
                  <a:cubicBezTo>
                    <a:pt x="11100" y="2434"/>
                    <a:pt x="16977" y="0"/>
                    <a:pt x="23105"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4324260"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596121" y="1731508"/>
            <a:ext cx="8611040" cy="6910359"/>
          </a:xfrm>
          <a:custGeom>
            <a:avLst/>
            <a:gdLst/>
            <a:ahLst/>
            <a:cxnLst/>
            <a:rect r="r" b="b" t="t" l="l"/>
            <a:pathLst>
              <a:path h="6910359" w="8611040">
                <a:moveTo>
                  <a:pt x="8611040" y="0"/>
                </a:moveTo>
                <a:lnTo>
                  <a:pt x="0" y="0"/>
                </a:lnTo>
                <a:lnTo>
                  <a:pt x="0" y="6910360"/>
                </a:lnTo>
                <a:lnTo>
                  <a:pt x="8611040" y="6910360"/>
                </a:lnTo>
                <a:lnTo>
                  <a:pt x="86110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187879" y="5561796"/>
            <a:ext cx="4652689" cy="1970525"/>
          </a:xfrm>
          <a:prstGeom prst="rect">
            <a:avLst/>
          </a:prstGeom>
        </p:spPr>
        <p:txBody>
          <a:bodyPr anchor="t" rtlCol="false" tIns="0" lIns="0" bIns="0" rIns="0">
            <a:spAutoFit/>
          </a:bodyPr>
          <a:lstStyle/>
          <a:p>
            <a:pPr algn="ctr">
              <a:lnSpc>
                <a:spcPts val="7938"/>
              </a:lnSpc>
              <a:spcBef>
                <a:spcPct val="0"/>
              </a:spcBef>
            </a:pPr>
            <a:r>
              <a:rPr lang="en-US" sz="5670">
                <a:solidFill>
                  <a:srgbClr val="2E2D2D"/>
                </a:solidFill>
                <a:latin typeface="Glacial Indifference"/>
                <a:ea typeface="Glacial Indifference"/>
                <a:cs typeface="Glacial Indifference"/>
                <a:sym typeface="Glacial Indifference"/>
              </a:rPr>
              <a:t>Thank you for listening!</a:t>
            </a:r>
          </a:p>
        </p:txBody>
      </p:sp>
      <p:sp>
        <p:nvSpPr>
          <p:cNvPr name="TextBox 10" id="10"/>
          <p:cNvSpPr txBox="true"/>
          <p:nvPr/>
        </p:nvSpPr>
        <p:spPr>
          <a:xfrm rot="0">
            <a:off x="10957674" y="2792779"/>
            <a:ext cx="5113099" cy="2315497"/>
          </a:xfrm>
          <a:prstGeom prst="rect">
            <a:avLst/>
          </a:prstGeom>
        </p:spPr>
        <p:txBody>
          <a:bodyPr anchor="t" rtlCol="false" tIns="0" lIns="0" bIns="0" rIns="0">
            <a:spAutoFit/>
          </a:bodyPr>
          <a:lstStyle/>
          <a:p>
            <a:pPr algn="ctr">
              <a:lnSpc>
                <a:spcPts val="18849"/>
              </a:lnSpc>
            </a:pPr>
            <a:r>
              <a:rPr lang="en-US" sz="13463">
                <a:solidFill>
                  <a:srgbClr val="2E2D2D"/>
                </a:solidFill>
                <a:latin typeface="Squada One"/>
                <a:ea typeface="Squada One"/>
                <a:cs typeface="Squada One"/>
                <a:sym typeface="Squada One"/>
              </a:rPr>
              <a:t>The End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12669812" y="1524524"/>
            <a:ext cx="4589488" cy="1524780"/>
            <a:chOff x="0" y="0"/>
            <a:chExt cx="1147131" cy="381115"/>
          </a:xfrm>
        </p:grpSpPr>
        <p:sp>
          <p:nvSpPr>
            <p:cNvPr name="Freeform 3" id="3"/>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sp>
        <p:sp>
          <p:nvSpPr>
            <p:cNvPr name="TextBox 4" id="4"/>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69812" y="3593869"/>
            <a:ext cx="4589488" cy="1524780"/>
            <a:chOff x="0" y="0"/>
            <a:chExt cx="1147131" cy="381115"/>
          </a:xfrm>
        </p:grpSpPr>
        <p:sp>
          <p:nvSpPr>
            <p:cNvPr name="Freeform 6" id="6"/>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sp>
        <p:sp>
          <p:nvSpPr>
            <p:cNvPr name="TextBox 7" id="7"/>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669812" y="5663213"/>
            <a:ext cx="4589488" cy="1524780"/>
            <a:chOff x="0" y="0"/>
            <a:chExt cx="1147131" cy="381115"/>
          </a:xfrm>
        </p:grpSpPr>
        <p:sp>
          <p:nvSpPr>
            <p:cNvPr name="Freeform 9" id="9"/>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sp>
        <p:sp>
          <p:nvSpPr>
            <p:cNvPr name="TextBox 10" id="10"/>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669812" y="7733520"/>
            <a:ext cx="4589488" cy="1524780"/>
            <a:chOff x="0" y="0"/>
            <a:chExt cx="1147131" cy="381115"/>
          </a:xfrm>
        </p:grpSpPr>
        <p:sp>
          <p:nvSpPr>
            <p:cNvPr name="Freeform 12" id="12"/>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sp>
        <p:sp>
          <p:nvSpPr>
            <p:cNvPr name="TextBox 13" id="13"/>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466680" y="3593869"/>
            <a:ext cx="4589488" cy="1524780"/>
            <a:chOff x="0" y="0"/>
            <a:chExt cx="1147131" cy="381115"/>
          </a:xfrm>
        </p:grpSpPr>
        <p:sp>
          <p:nvSpPr>
            <p:cNvPr name="Freeform 15" id="15"/>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sp>
        <p:sp>
          <p:nvSpPr>
            <p:cNvPr name="TextBox 16" id="16"/>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7466680" y="5663213"/>
            <a:ext cx="4589488" cy="1524780"/>
            <a:chOff x="0" y="0"/>
            <a:chExt cx="1147131" cy="381115"/>
          </a:xfrm>
        </p:grpSpPr>
        <p:sp>
          <p:nvSpPr>
            <p:cNvPr name="Freeform 18" id="18"/>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sp>
        <p:sp>
          <p:nvSpPr>
            <p:cNvPr name="TextBox 19" id="19"/>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466680" y="7733520"/>
            <a:ext cx="4589488" cy="1524780"/>
            <a:chOff x="0" y="0"/>
            <a:chExt cx="1147131" cy="381115"/>
          </a:xfrm>
        </p:grpSpPr>
        <p:sp>
          <p:nvSpPr>
            <p:cNvPr name="Freeform 21" id="21"/>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sp>
        <p:sp>
          <p:nvSpPr>
            <p:cNvPr name="TextBox 22" id="22"/>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7466680" y="1524524"/>
            <a:ext cx="4589488" cy="1524780"/>
            <a:chOff x="0" y="0"/>
            <a:chExt cx="1147131" cy="381115"/>
          </a:xfrm>
        </p:grpSpPr>
        <p:sp>
          <p:nvSpPr>
            <p:cNvPr name="Freeform 24" id="24"/>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1F5F8"/>
            </a:solidFill>
            <a:ln w="38100" cap="rnd">
              <a:solidFill>
                <a:srgbClr val="403F3F"/>
              </a:solidFill>
              <a:prstDash val="solid"/>
              <a:round/>
            </a:ln>
          </p:spPr>
        </p:sp>
        <p:sp>
          <p:nvSpPr>
            <p:cNvPr name="TextBox 25" id="25"/>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2495551" y="1350264"/>
            <a:ext cx="4589488" cy="1524780"/>
            <a:chOff x="0" y="0"/>
            <a:chExt cx="1147131" cy="381115"/>
          </a:xfrm>
        </p:grpSpPr>
        <p:sp>
          <p:nvSpPr>
            <p:cNvPr name="Freeform 27" id="27"/>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sp>
        <p:sp>
          <p:nvSpPr>
            <p:cNvPr name="TextBox 28" id="28"/>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2495551" y="3419608"/>
            <a:ext cx="4589488" cy="1524780"/>
            <a:chOff x="0" y="0"/>
            <a:chExt cx="1147131" cy="381115"/>
          </a:xfrm>
        </p:grpSpPr>
        <p:sp>
          <p:nvSpPr>
            <p:cNvPr name="Freeform 30" id="30"/>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sp>
        <p:sp>
          <p:nvSpPr>
            <p:cNvPr name="TextBox 31" id="31"/>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2495551" y="5488952"/>
            <a:ext cx="4589488" cy="1524780"/>
            <a:chOff x="0" y="0"/>
            <a:chExt cx="1147131" cy="381115"/>
          </a:xfrm>
        </p:grpSpPr>
        <p:sp>
          <p:nvSpPr>
            <p:cNvPr name="Freeform 33" id="33"/>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sp>
        <p:sp>
          <p:nvSpPr>
            <p:cNvPr name="TextBox 34" id="34"/>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2495551" y="7559259"/>
            <a:ext cx="4589488" cy="1524780"/>
            <a:chOff x="0" y="0"/>
            <a:chExt cx="1147131" cy="381115"/>
          </a:xfrm>
        </p:grpSpPr>
        <p:sp>
          <p:nvSpPr>
            <p:cNvPr name="Freeform 36" id="36"/>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sp>
        <p:sp>
          <p:nvSpPr>
            <p:cNvPr name="TextBox 37" id="37"/>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7292420" y="3419608"/>
            <a:ext cx="4589488" cy="1524780"/>
            <a:chOff x="0" y="0"/>
            <a:chExt cx="1147131" cy="381115"/>
          </a:xfrm>
        </p:grpSpPr>
        <p:sp>
          <p:nvSpPr>
            <p:cNvPr name="Freeform 39" id="39"/>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sp>
        <p:sp>
          <p:nvSpPr>
            <p:cNvPr name="TextBox 40" id="40"/>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7292420" y="5488952"/>
            <a:ext cx="4589488" cy="1524780"/>
            <a:chOff x="0" y="0"/>
            <a:chExt cx="1147131" cy="381115"/>
          </a:xfrm>
        </p:grpSpPr>
        <p:sp>
          <p:nvSpPr>
            <p:cNvPr name="Freeform 42" id="42"/>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sp>
        <p:sp>
          <p:nvSpPr>
            <p:cNvPr name="TextBox 43" id="43"/>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7292420" y="7559259"/>
            <a:ext cx="4589488" cy="1524780"/>
            <a:chOff x="0" y="0"/>
            <a:chExt cx="1147131" cy="381115"/>
          </a:xfrm>
        </p:grpSpPr>
        <p:sp>
          <p:nvSpPr>
            <p:cNvPr name="Freeform 45" id="45"/>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sp>
        <p:sp>
          <p:nvSpPr>
            <p:cNvPr name="TextBox 46" id="46"/>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7292420" y="1350264"/>
            <a:ext cx="4589488" cy="1524780"/>
            <a:chOff x="0" y="0"/>
            <a:chExt cx="1147131" cy="381115"/>
          </a:xfrm>
        </p:grpSpPr>
        <p:sp>
          <p:nvSpPr>
            <p:cNvPr name="Freeform 48" id="48"/>
            <p:cNvSpPr/>
            <p:nvPr/>
          </p:nvSpPr>
          <p:spPr>
            <a:xfrm flipH="false" flipV="false" rot="0">
              <a:off x="0" y="0"/>
              <a:ext cx="1147131" cy="381115"/>
            </a:xfrm>
            <a:custGeom>
              <a:avLst/>
              <a:gdLst/>
              <a:ahLst/>
              <a:cxnLst/>
              <a:rect r="r" b="b" t="t" l="l"/>
              <a:pathLst>
                <a:path h="381115" w="1147131">
                  <a:moveTo>
                    <a:pt x="86031" y="0"/>
                  </a:moveTo>
                  <a:lnTo>
                    <a:pt x="1061100" y="0"/>
                  </a:lnTo>
                  <a:cubicBezTo>
                    <a:pt x="1083917" y="0"/>
                    <a:pt x="1105799" y="9064"/>
                    <a:pt x="1121933" y="25198"/>
                  </a:cubicBezTo>
                  <a:cubicBezTo>
                    <a:pt x="1138067" y="41332"/>
                    <a:pt x="1147131" y="63214"/>
                    <a:pt x="1147131" y="86031"/>
                  </a:cubicBezTo>
                  <a:lnTo>
                    <a:pt x="1147131" y="295084"/>
                  </a:lnTo>
                  <a:cubicBezTo>
                    <a:pt x="1147131" y="342597"/>
                    <a:pt x="1108614" y="381115"/>
                    <a:pt x="1061100" y="381115"/>
                  </a:cubicBezTo>
                  <a:lnTo>
                    <a:pt x="86031" y="381115"/>
                  </a:lnTo>
                  <a:cubicBezTo>
                    <a:pt x="38517" y="381115"/>
                    <a:pt x="0" y="342597"/>
                    <a:pt x="0" y="295084"/>
                  </a:cubicBezTo>
                  <a:lnTo>
                    <a:pt x="0" y="86031"/>
                  </a:lnTo>
                  <a:cubicBezTo>
                    <a:pt x="0" y="38517"/>
                    <a:pt x="38517" y="0"/>
                    <a:pt x="86031" y="0"/>
                  </a:cubicBezTo>
                  <a:close/>
                </a:path>
              </a:pathLst>
            </a:custGeom>
            <a:solidFill>
              <a:srgbClr val="FAB574"/>
            </a:solidFill>
            <a:ln w="38100" cap="rnd">
              <a:solidFill>
                <a:srgbClr val="403F3F"/>
              </a:solidFill>
              <a:prstDash val="solid"/>
              <a:round/>
            </a:ln>
          </p:spPr>
        </p:sp>
        <p:sp>
          <p:nvSpPr>
            <p:cNvPr name="TextBox 49" id="49"/>
            <p:cNvSpPr txBox="true"/>
            <p:nvPr/>
          </p:nvSpPr>
          <p:spPr>
            <a:xfrm>
              <a:off x="0" y="-38100"/>
              <a:ext cx="1147131" cy="419215"/>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090144" y="4897323"/>
            <a:ext cx="5411701" cy="4336125"/>
          </a:xfrm>
          <a:custGeom>
            <a:avLst/>
            <a:gdLst/>
            <a:ahLst/>
            <a:cxnLst/>
            <a:rect r="r" b="b" t="t" l="l"/>
            <a:pathLst>
              <a:path h="4336125" w="5411701">
                <a:moveTo>
                  <a:pt x="0" y="0"/>
                </a:moveTo>
                <a:lnTo>
                  <a:pt x="5411701" y="0"/>
                </a:lnTo>
                <a:lnTo>
                  <a:pt x="5411701" y="4336126"/>
                </a:lnTo>
                <a:lnTo>
                  <a:pt x="0" y="4336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1" id="51"/>
          <p:cNvSpPr txBox="true"/>
          <p:nvPr/>
        </p:nvSpPr>
        <p:spPr>
          <a:xfrm rot="0">
            <a:off x="1432305" y="1416939"/>
            <a:ext cx="5421965" cy="2936875"/>
          </a:xfrm>
          <a:prstGeom prst="rect">
            <a:avLst/>
          </a:prstGeom>
        </p:spPr>
        <p:txBody>
          <a:bodyPr anchor="t" rtlCol="false" tIns="0" lIns="0" bIns="0" rIns="0">
            <a:spAutoFit/>
          </a:bodyPr>
          <a:lstStyle/>
          <a:p>
            <a:pPr algn="l" marL="0" indent="0" lvl="0">
              <a:lnSpc>
                <a:spcPts val="7699"/>
              </a:lnSpc>
              <a:spcBef>
                <a:spcPct val="0"/>
              </a:spcBef>
            </a:pPr>
            <a:r>
              <a:rPr lang="en-US" sz="6999" strike="noStrike" u="none">
                <a:solidFill>
                  <a:srgbClr val="F1F5F8"/>
                </a:solidFill>
                <a:latin typeface="Squada One"/>
                <a:ea typeface="Squada One"/>
                <a:cs typeface="Squada One"/>
                <a:sym typeface="Squada One"/>
              </a:rPr>
              <a:t>Press these keys while on Present mode! </a:t>
            </a:r>
          </a:p>
        </p:txBody>
      </p:sp>
      <p:sp>
        <p:nvSpPr>
          <p:cNvPr name="TextBox 52" id="52"/>
          <p:cNvSpPr txBox="true"/>
          <p:nvPr/>
        </p:nvSpPr>
        <p:spPr>
          <a:xfrm rot="0">
            <a:off x="13121331" y="1834926"/>
            <a:ext cx="3337929" cy="555456"/>
          </a:xfrm>
          <a:prstGeom prst="rect">
            <a:avLst/>
          </a:prstGeom>
        </p:spPr>
        <p:txBody>
          <a:bodyPr anchor="t" rtlCol="false" tIns="0" lIns="0" bIns="0" rIns="0">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D for a drumroll</a:t>
            </a:r>
          </a:p>
        </p:txBody>
      </p:sp>
      <p:sp>
        <p:nvSpPr>
          <p:cNvPr name="TextBox 53" id="53"/>
          <p:cNvSpPr txBox="true"/>
          <p:nvPr/>
        </p:nvSpPr>
        <p:spPr>
          <a:xfrm rot="0">
            <a:off x="13121331" y="3904270"/>
            <a:ext cx="3337929" cy="555456"/>
          </a:xfrm>
          <a:prstGeom prst="rect">
            <a:avLst/>
          </a:prstGeom>
        </p:spPr>
        <p:txBody>
          <a:bodyPr anchor="t" rtlCol="false" tIns="0" lIns="0" bIns="0" rIns="0">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U for unveil</a:t>
            </a:r>
          </a:p>
        </p:txBody>
      </p:sp>
      <p:sp>
        <p:nvSpPr>
          <p:cNvPr name="TextBox 54" id="54"/>
          <p:cNvSpPr txBox="true"/>
          <p:nvPr/>
        </p:nvSpPr>
        <p:spPr>
          <a:xfrm rot="0">
            <a:off x="13121331" y="5973614"/>
            <a:ext cx="3337929" cy="555456"/>
          </a:xfrm>
          <a:prstGeom prst="rect">
            <a:avLst/>
          </a:prstGeom>
        </p:spPr>
        <p:txBody>
          <a:bodyPr anchor="t" rtlCol="false" tIns="0" lIns="0" bIns="0" rIns="0">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M for micdrop</a:t>
            </a:r>
          </a:p>
        </p:txBody>
      </p:sp>
      <p:sp>
        <p:nvSpPr>
          <p:cNvPr name="TextBox 55" id="55"/>
          <p:cNvSpPr txBox="true"/>
          <p:nvPr/>
        </p:nvSpPr>
        <p:spPr>
          <a:xfrm rot="0">
            <a:off x="13121331" y="7842433"/>
            <a:ext cx="3337929" cy="958433"/>
          </a:xfrm>
          <a:prstGeom prst="rect">
            <a:avLst/>
          </a:prstGeom>
        </p:spPr>
        <p:txBody>
          <a:bodyPr anchor="t" rtlCol="false" tIns="0" lIns="0" bIns="0" rIns="0">
            <a:spAutoFit/>
          </a:bodyPr>
          <a:lstStyle/>
          <a:p>
            <a:pPr algn="ctr">
              <a:lnSpc>
                <a:spcPts val="3793"/>
              </a:lnSpc>
              <a:spcBef>
                <a:spcPct val="0"/>
              </a:spcBef>
            </a:pPr>
            <a:r>
              <a:rPr lang="en-US" sz="3161" spc="-126">
                <a:solidFill>
                  <a:srgbClr val="403F3F"/>
                </a:solidFill>
                <a:latin typeface="Glacial Indifference"/>
                <a:ea typeface="Glacial Indifference"/>
                <a:cs typeface="Glacial Indifference"/>
                <a:sym typeface="Glacial Indifference"/>
              </a:rPr>
              <a:t>Any number from 0-9 for a timer</a:t>
            </a:r>
          </a:p>
        </p:txBody>
      </p:sp>
      <p:sp>
        <p:nvSpPr>
          <p:cNvPr name="TextBox 56" id="56"/>
          <p:cNvSpPr txBox="true"/>
          <p:nvPr/>
        </p:nvSpPr>
        <p:spPr>
          <a:xfrm rot="0">
            <a:off x="7918199" y="1834926"/>
            <a:ext cx="3337929" cy="555456"/>
          </a:xfrm>
          <a:prstGeom prst="rect">
            <a:avLst/>
          </a:prstGeom>
        </p:spPr>
        <p:txBody>
          <a:bodyPr anchor="t" rtlCol="false" tIns="0" lIns="0" bIns="0" rIns="0">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B for blur</a:t>
            </a:r>
          </a:p>
        </p:txBody>
      </p:sp>
      <p:sp>
        <p:nvSpPr>
          <p:cNvPr name="TextBox 57" id="57"/>
          <p:cNvSpPr txBox="true"/>
          <p:nvPr/>
        </p:nvSpPr>
        <p:spPr>
          <a:xfrm rot="0">
            <a:off x="7918199" y="3904270"/>
            <a:ext cx="3337929" cy="555456"/>
          </a:xfrm>
          <a:prstGeom prst="rect">
            <a:avLst/>
          </a:prstGeom>
        </p:spPr>
        <p:txBody>
          <a:bodyPr anchor="t" rtlCol="false" tIns="0" lIns="0" bIns="0" rIns="0">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O for bubbles</a:t>
            </a:r>
          </a:p>
        </p:txBody>
      </p:sp>
      <p:sp>
        <p:nvSpPr>
          <p:cNvPr name="TextBox 58" id="58"/>
          <p:cNvSpPr txBox="true"/>
          <p:nvPr/>
        </p:nvSpPr>
        <p:spPr>
          <a:xfrm rot="0">
            <a:off x="7918199" y="5973614"/>
            <a:ext cx="3337929" cy="555456"/>
          </a:xfrm>
          <a:prstGeom prst="rect">
            <a:avLst/>
          </a:prstGeom>
        </p:spPr>
        <p:txBody>
          <a:bodyPr anchor="t" rtlCol="false" tIns="0" lIns="0" bIns="0" rIns="0">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C for confetti</a:t>
            </a:r>
          </a:p>
        </p:txBody>
      </p:sp>
      <p:sp>
        <p:nvSpPr>
          <p:cNvPr name="TextBox 59" id="59"/>
          <p:cNvSpPr txBox="true"/>
          <p:nvPr/>
        </p:nvSpPr>
        <p:spPr>
          <a:xfrm rot="0">
            <a:off x="7918199" y="8043922"/>
            <a:ext cx="3337929" cy="555456"/>
          </a:xfrm>
          <a:prstGeom prst="rect">
            <a:avLst/>
          </a:prstGeom>
        </p:spPr>
        <p:txBody>
          <a:bodyPr anchor="t" rtlCol="false" tIns="0" lIns="0" bIns="0" rIns="0">
            <a:spAutoFit/>
          </a:bodyPr>
          <a:lstStyle/>
          <a:p>
            <a:pPr algn="ctr">
              <a:lnSpc>
                <a:spcPts val="4425"/>
              </a:lnSpc>
              <a:spcBef>
                <a:spcPct val="0"/>
              </a:spcBef>
            </a:pPr>
            <a:r>
              <a:rPr lang="en-US" sz="3688" spc="-147">
                <a:solidFill>
                  <a:srgbClr val="403F3F"/>
                </a:solidFill>
                <a:latin typeface="Glacial Indifference"/>
                <a:ea typeface="Glacial Indifference"/>
                <a:cs typeface="Glacial Indifference"/>
                <a:sym typeface="Glacial Indifference"/>
              </a:rPr>
              <a:t>Q for quiet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7442488" y="1308392"/>
            <a:ext cx="9522246" cy="1501458"/>
            <a:chOff x="0" y="0"/>
            <a:chExt cx="2426640" cy="382630"/>
          </a:xfrm>
        </p:grpSpPr>
        <p:sp>
          <p:nvSpPr>
            <p:cNvPr name="Freeform 3" id="3"/>
            <p:cNvSpPr/>
            <p:nvPr/>
          </p:nvSpPr>
          <p:spPr>
            <a:xfrm flipH="false" flipV="false" rot="0">
              <a:off x="0" y="0"/>
              <a:ext cx="2426640" cy="382630"/>
            </a:xfrm>
            <a:custGeom>
              <a:avLst/>
              <a:gdLst/>
              <a:ahLst/>
              <a:cxnLst/>
              <a:rect r="r" b="b" t="t" l="l"/>
              <a:pathLst>
                <a:path h="382630" w="2426640">
                  <a:moveTo>
                    <a:pt x="41465" y="0"/>
                  </a:moveTo>
                  <a:lnTo>
                    <a:pt x="2385176" y="0"/>
                  </a:lnTo>
                  <a:cubicBezTo>
                    <a:pt x="2408076" y="0"/>
                    <a:pt x="2426640" y="18564"/>
                    <a:pt x="2426640" y="41465"/>
                  </a:cubicBezTo>
                  <a:lnTo>
                    <a:pt x="2426640" y="341165"/>
                  </a:lnTo>
                  <a:cubicBezTo>
                    <a:pt x="2426640" y="352163"/>
                    <a:pt x="2422272" y="362709"/>
                    <a:pt x="2414496" y="370486"/>
                  </a:cubicBezTo>
                  <a:cubicBezTo>
                    <a:pt x="2406720" y="378262"/>
                    <a:pt x="2396173" y="382630"/>
                    <a:pt x="2385176" y="382630"/>
                  </a:cubicBezTo>
                  <a:lnTo>
                    <a:pt x="41465" y="382630"/>
                  </a:lnTo>
                  <a:cubicBezTo>
                    <a:pt x="30468" y="382630"/>
                    <a:pt x="19921" y="378262"/>
                    <a:pt x="12145" y="370486"/>
                  </a:cubicBezTo>
                  <a:cubicBezTo>
                    <a:pt x="4369" y="362709"/>
                    <a:pt x="0" y="352163"/>
                    <a:pt x="0" y="341165"/>
                  </a:cubicBezTo>
                  <a:lnTo>
                    <a:pt x="0" y="41465"/>
                  </a:lnTo>
                  <a:cubicBezTo>
                    <a:pt x="0" y="30468"/>
                    <a:pt x="4369" y="19921"/>
                    <a:pt x="12145" y="12145"/>
                  </a:cubicBezTo>
                  <a:cubicBezTo>
                    <a:pt x="19921" y="4369"/>
                    <a:pt x="30468" y="0"/>
                    <a:pt x="41465" y="0"/>
                  </a:cubicBezTo>
                  <a:close/>
                </a:path>
              </a:pathLst>
            </a:custGeom>
            <a:solidFill>
              <a:srgbClr val="F1F5F8"/>
            </a:solidFill>
            <a:ln w="38100" cap="rnd">
              <a:solidFill>
                <a:srgbClr val="2E2D2D"/>
              </a:solidFill>
              <a:prstDash val="solid"/>
              <a:round/>
            </a:ln>
          </p:spPr>
        </p:sp>
        <p:sp>
          <p:nvSpPr>
            <p:cNvPr name="TextBox 4" id="4"/>
            <p:cNvSpPr txBox="true"/>
            <p:nvPr/>
          </p:nvSpPr>
          <p:spPr>
            <a:xfrm>
              <a:off x="0" y="-38100"/>
              <a:ext cx="2426640" cy="42073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290088" y="1155992"/>
            <a:ext cx="9522246" cy="1501458"/>
            <a:chOff x="0" y="0"/>
            <a:chExt cx="2426640" cy="382630"/>
          </a:xfrm>
        </p:grpSpPr>
        <p:sp>
          <p:nvSpPr>
            <p:cNvPr name="Freeform 6" id="6"/>
            <p:cNvSpPr/>
            <p:nvPr/>
          </p:nvSpPr>
          <p:spPr>
            <a:xfrm flipH="false" flipV="false" rot="0">
              <a:off x="0" y="0"/>
              <a:ext cx="2426640" cy="382630"/>
            </a:xfrm>
            <a:custGeom>
              <a:avLst/>
              <a:gdLst/>
              <a:ahLst/>
              <a:cxnLst/>
              <a:rect r="r" b="b" t="t" l="l"/>
              <a:pathLst>
                <a:path h="382630" w="2426640">
                  <a:moveTo>
                    <a:pt x="41465" y="0"/>
                  </a:moveTo>
                  <a:lnTo>
                    <a:pt x="2385176" y="0"/>
                  </a:lnTo>
                  <a:cubicBezTo>
                    <a:pt x="2408076" y="0"/>
                    <a:pt x="2426640" y="18564"/>
                    <a:pt x="2426640" y="41465"/>
                  </a:cubicBezTo>
                  <a:lnTo>
                    <a:pt x="2426640" y="341165"/>
                  </a:lnTo>
                  <a:cubicBezTo>
                    <a:pt x="2426640" y="352163"/>
                    <a:pt x="2422272" y="362709"/>
                    <a:pt x="2414496" y="370486"/>
                  </a:cubicBezTo>
                  <a:cubicBezTo>
                    <a:pt x="2406720" y="378262"/>
                    <a:pt x="2396173" y="382630"/>
                    <a:pt x="2385176" y="382630"/>
                  </a:cubicBezTo>
                  <a:lnTo>
                    <a:pt x="41465" y="382630"/>
                  </a:lnTo>
                  <a:cubicBezTo>
                    <a:pt x="30468" y="382630"/>
                    <a:pt x="19921" y="378262"/>
                    <a:pt x="12145" y="370486"/>
                  </a:cubicBezTo>
                  <a:cubicBezTo>
                    <a:pt x="4369" y="362709"/>
                    <a:pt x="0" y="352163"/>
                    <a:pt x="0" y="341165"/>
                  </a:cubicBezTo>
                  <a:lnTo>
                    <a:pt x="0" y="41465"/>
                  </a:lnTo>
                  <a:cubicBezTo>
                    <a:pt x="0" y="30468"/>
                    <a:pt x="4369" y="19921"/>
                    <a:pt x="12145" y="12145"/>
                  </a:cubicBezTo>
                  <a:cubicBezTo>
                    <a:pt x="19921" y="4369"/>
                    <a:pt x="30468" y="0"/>
                    <a:pt x="41465"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2426640" cy="42073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357638" y="7543800"/>
            <a:ext cx="1940028" cy="1714500"/>
          </a:xfrm>
          <a:custGeom>
            <a:avLst/>
            <a:gdLst/>
            <a:ahLst/>
            <a:cxnLst/>
            <a:rect r="r" b="b" t="t" l="l"/>
            <a:pathLst>
              <a:path h="1714500" w="1940028">
                <a:moveTo>
                  <a:pt x="0" y="0"/>
                </a:moveTo>
                <a:lnTo>
                  <a:pt x="1940028" y="0"/>
                </a:lnTo>
                <a:lnTo>
                  <a:pt x="1940028" y="1714500"/>
                </a:lnTo>
                <a:lnTo>
                  <a:pt x="0" y="1714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634944" y="7543800"/>
            <a:ext cx="3103167" cy="1714500"/>
          </a:xfrm>
          <a:custGeom>
            <a:avLst/>
            <a:gdLst/>
            <a:ahLst/>
            <a:cxnLst/>
            <a:rect r="r" b="b" t="t" l="l"/>
            <a:pathLst>
              <a:path h="1714500" w="3103167">
                <a:moveTo>
                  <a:pt x="0" y="0"/>
                </a:moveTo>
                <a:lnTo>
                  <a:pt x="3103167" y="0"/>
                </a:lnTo>
                <a:lnTo>
                  <a:pt x="3103167" y="1714500"/>
                </a:lnTo>
                <a:lnTo>
                  <a:pt x="0" y="1714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4743" y="7543800"/>
            <a:ext cx="2507495" cy="1714500"/>
          </a:xfrm>
          <a:custGeom>
            <a:avLst/>
            <a:gdLst/>
            <a:ahLst/>
            <a:cxnLst/>
            <a:rect r="r" b="b" t="t" l="l"/>
            <a:pathLst>
              <a:path h="1714500" w="2507495">
                <a:moveTo>
                  <a:pt x="0" y="0"/>
                </a:moveTo>
                <a:lnTo>
                  <a:pt x="2507496" y="0"/>
                </a:lnTo>
                <a:lnTo>
                  <a:pt x="2507496" y="1714500"/>
                </a:lnTo>
                <a:lnTo>
                  <a:pt x="0" y="17145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632064" y="7543800"/>
            <a:ext cx="2668482" cy="1714500"/>
          </a:xfrm>
          <a:custGeom>
            <a:avLst/>
            <a:gdLst/>
            <a:ahLst/>
            <a:cxnLst/>
            <a:rect r="r" b="b" t="t" l="l"/>
            <a:pathLst>
              <a:path h="1714500" w="2668482">
                <a:moveTo>
                  <a:pt x="0" y="0"/>
                </a:moveTo>
                <a:lnTo>
                  <a:pt x="2668482" y="0"/>
                </a:lnTo>
                <a:lnTo>
                  <a:pt x="2668482" y="1714500"/>
                </a:lnTo>
                <a:lnTo>
                  <a:pt x="0" y="17145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3866636" y="7543800"/>
            <a:ext cx="2156604" cy="1714500"/>
          </a:xfrm>
          <a:custGeom>
            <a:avLst/>
            <a:gdLst/>
            <a:ahLst/>
            <a:cxnLst/>
            <a:rect r="r" b="b" t="t" l="l"/>
            <a:pathLst>
              <a:path h="1714500" w="2156604">
                <a:moveTo>
                  <a:pt x="0" y="0"/>
                </a:moveTo>
                <a:lnTo>
                  <a:pt x="2156604" y="0"/>
                </a:lnTo>
                <a:lnTo>
                  <a:pt x="2156604" y="1714500"/>
                </a:lnTo>
                <a:lnTo>
                  <a:pt x="0" y="1714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5072509" y="7543800"/>
            <a:ext cx="2139782" cy="1714500"/>
          </a:xfrm>
          <a:custGeom>
            <a:avLst/>
            <a:gdLst/>
            <a:ahLst/>
            <a:cxnLst/>
            <a:rect r="r" b="b" t="t" l="l"/>
            <a:pathLst>
              <a:path h="1714500" w="2139782">
                <a:moveTo>
                  <a:pt x="0" y="0"/>
                </a:moveTo>
                <a:lnTo>
                  <a:pt x="2139781" y="0"/>
                </a:lnTo>
                <a:lnTo>
                  <a:pt x="2139781" y="1714500"/>
                </a:lnTo>
                <a:lnTo>
                  <a:pt x="0" y="1714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3897443" y="5322087"/>
            <a:ext cx="2293645" cy="1714500"/>
          </a:xfrm>
          <a:custGeom>
            <a:avLst/>
            <a:gdLst/>
            <a:ahLst/>
            <a:cxnLst/>
            <a:rect r="r" b="b" t="t" l="l"/>
            <a:pathLst>
              <a:path h="1714500" w="2293645">
                <a:moveTo>
                  <a:pt x="0" y="0"/>
                </a:moveTo>
                <a:lnTo>
                  <a:pt x="2293645" y="0"/>
                </a:lnTo>
                <a:lnTo>
                  <a:pt x="2293645" y="1714500"/>
                </a:lnTo>
                <a:lnTo>
                  <a:pt x="0" y="17145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9889477" y="5322087"/>
            <a:ext cx="2002336" cy="1714500"/>
          </a:xfrm>
          <a:custGeom>
            <a:avLst/>
            <a:gdLst/>
            <a:ahLst/>
            <a:cxnLst/>
            <a:rect r="r" b="b" t="t" l="l"/>
            <a:pathLst>
              <a:path h="1714500" w="2002336">
                <a:moveTo>
                  <a:pt x="0" y="0"/>
                </a:moveTo>
                <a:lnTo>
                  <a:pt x="2002336" y="0"/>
                </a:lnTo>
                <a:lnTo>
                  <a:pt x="2002336" y="1714500"/>
                </a:lnTo>
                <a:lnTo>
                  <a:pt x="0" y="17145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6970392" y="5322087"/>
            <a:ext cx="2139782" cy="1714500"/>
          </a:xfrm>
          <a:custGeom>
            <a:avLst/>
            <a:gdLst/>
            <a:ahLst/>
            <a:cxnLst/>
            <a:rect r="r" b="b" t="t" l="l"/>
            <a:pathLst>
              <a:path h="1714500" w="2139782">
                <a:moveTo>
                  <a:pt x="0" y="0"/>
                </a:moveTo>
                <a:lnTo>
                  <a:pt x="2139781" y="0"/>
                </a:lnTo>
                <a:lnTo>
                  <a:pt x="2139781" y="1714500"/>
                </a:lnTo>
                <a:lnTo>
                  <a:pt x="0" y="17145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2671117" y="5322087"/>
            <a:ext cx="1843548" cy="1714500"/>
          </a:xfrm>
          <a:custGeom>
            <a:avLst/>
            <a:gdLst/>
            <a:ahLst/>
            <a:cxnLst/>
            <a:rect r="r" b="b" t="t" l="l"/>
            <a:pathLst>
              <a:path h="1714500" w="1843548">
                <a:moveTo>
                  <a:pt x="0" y="0"/>
                </a:moveTo>
                <a:lnTo>
                  <a:pt x="1843548" y="0"/>
                </a:lnTo>
                <a:lnTo>
                  <a:pt x="1843548" y="1714500"/>
                </a:lnTo>
                <a:lnTo>
                  <a:pt x="0" y="17145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981690" y="5322087"/>
            <a:ext cx="2136449" cy="1714500"/>
          </a:xfrm>
          <a:custGeom>
            <a:avLst/>
            <a:gdLst/>
            <a:ahLst/>
            <a:cxnLst/>
            <a:rect r="r" b="b" t="t" l="l"/>
            <a:pathLst>
              <a:path h="1714500" w="2136449">
                <a:moveTo>
                  <a:pt x="0" y="0"/>
                </a:moveTo>
                <a:lnTo>
                  <a:pt x="2136449" y="0"/>
                </a:lnTo>
                <a:lnTo>
                  <a:pt x="2136449" y="1714500"/>
                </a:lnTo>
                <a:lnTo>
                  <a:pt x="0" y="17145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15293969" y="5322087"/>
            <a:ext cx="1918322" cy="1714500"/>
          </a:xfrm>
          <a:custGeom>
            <a:avLst/>
            <a:gdLst/>
            <a:ahLst/>
            <a:cxnLst/>
            <a:rect r="r" b="b" t="t" l="l"/>
            <a:pathLst>
              <a:path h="1714500" w="1918322">
                <a:moveTo>
                  <a:pt x="0" y="0"/>
                </a:moveTo>
                <a:lnTo>
                  <a:pt x="1918321" y="0"/>
                </a:lnTo>
                <a:lnTo>
                  <a:pt x="1918321" y="1714500"/>
                </a:lnTo>
                <a:lnTo>
                  <a:pt x="0" y="17145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0" id="20"/>
          <p:cNvSpPr/>
          <p:nvPr/>
        </p:nvSpPr>
        <p:spPr>
          <a:xfrm flipH="false" flipV="false" rot="0">
            <a:off x="1044017" y="3131337"/>
            <a:ext cx="2081335" cy="1714500"/>
          </a:xfrm>
          <a:custGeom>
            <a:avLst/>
            <a:gdLst/>
            <a:ahLst/>
            <a:cxnLst/>
            <a:rect r="r" b="b" t="t" l="l"/>
            <a:pathLst>
              <a:path h="1714500" w="2081335">
                <a:moveTo>
                  <a:pt x="0" y="0"/>
                </a:moveTo>
                <a:lnTo>
                  <a:pt x="2081336" y="0"/>
                </a:lnTo>
                <a:lnTo>
                  <a:pt x="2081336" y="1714500"/>
                </a:lnTo>
                <a:lnTo>
                  <a:pt x="0" y="17145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1" id="21"/>
          <p:cNvSpPr/>
          <p:nvPr/>
        </p:nvSpPr>
        <p:spPr>
          <a:xfrm flipH="false" flipV="false" rot="0">
            <a:off x="12186447" y="3131337"/>
            <a:ext cx="1942776" cy="1714500"/>
          </a:xfrm>
          <a:custGeom>
            <a:avLst/>
            <a:gdLst/>
            <a:ahLst/>
            <a:cxnLst/>
            <a:rect r="r" b="b" t="t" l="l"/>
            <a:pathLst>
              <a:path h="1714500" w="1942776">
                <a:moveTo>
                  <a:pt x="0" y="0"/>
                </a:moveTo>
                <a:lnTo>
                  <a:pt x="1942776" y="0"/>
                </a:lnTo>
                <a:lnTo>
                  <a:pt x="1942776" y="1714500"/>
                </a:lnTo>
                <a:lnTo>
                  <a:pt x="0" y="171450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2" id="22"/>
          <p:cNvSpPr/>
          <p:nvPr/>
        </p:nvSpPr>
        <p:spPr>
          <a:xfrm flipH="false" flipV="false" rot="0">
            <a:off x="9566123" y="3131337"/>
            <a:ext cx="2002336" cy="1714500"/>
          </a:xfrm>
          <a:custGeom>
            <a:avLst/>
            <a:gdLst/>
            <a:ahLst/>
            <a:cxnLst/>
            <a:rect r="r" b="b" t="t" l="l"/>
            <a:pathLst>
              <a:path h="1714500" w="2002336">
                <a:moveTo>
                  <a:pt x="0" y="0"/>
                </a:moveTo>
                <a:lnTo>
                  <a:pt x="2002336" y="0"/>
                </a:lnTo>
                <a:lnTo>
                  <a:pt x="2002336" y="1714500"/>
                </a:lnTo>
                <a:lnTo>
                  <a:pt x="0" y="171450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3" id="23"/>
          <p:cNvSpPr/>
          <p:nvPr/>
        </p:nvSpPr>
        <p:spPr>
          <a:xfrm flipH="false" flipV="false" rot="0">
            <a:off x="3743341" y="3131337"/>
            <a:ext cx="2668482" cy="1714500"/>
          </a:xfrm>
          <a:custGeom>
            <a:avLst/>
            <a:gdLst/>
            <a:ahLst/>
            <a:cxnLst/>
            <a:rect r="r" b="b" t="t" l="l"/>
            <a:pathLst>
              <a:path h="1714500" w="2668482">
                <a:moveTo>
                  <a:pt x="0" y="0"/>
                </a:moveTo>
                <a:lnTo>
                  <a:pt x="2668483" y="0"/>
                </a:lnTo>
                <a:lnTo>
                  <a:pt x="2668483" y="1714500"/>
                </a:lnTo>
                <a:lnTo>
                  <a:pt x="0" y="171450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4" id="24"/>
          <p:cNvSpPr/>
          <p:nvPr/>
        </p:nvSpPr>
        <p:spPr>
          <a:xfrm flipH="false" flipV="false" rot="0">
            <a:off x="7029812" y="3131337"/>
            <a:ext cx="1918322" cy="1714500"/>
          </a:xfrm>
          <a:custGeom>
            <a:avLst/>
            <a:gdLst/>
            <a:ahLst/>
            <a:cxnLst/>
            <a:rect r="r" b="b" t="t" l="l"/>
            <a:pathLst>
              <a:path h="1714500" w="1918322">
                <a:moveTo>
                  <a:pt x="0" y="0"/>
                </a:moveTo>
                <a:lnTo>
                  <a:pt x="1918322" y="0"/>
                </a:lnTo>
                <a:lnTo>
                  <a:pt x="1918322" y="1714500"/>
                </a:lnTo>
                <a:lnTo>
                  <a:pt x="0" y="171450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5" id="25"/>
          <p:cNvSpPr/>
          <p:nvPr/>
        </p:nvSpPr>
        <p:spPr>
          <a:xfrm flipH="false" flipV="false" rot="0">
            <a:off x="14747212" y="3131337"/>
            <a:ext cx="2512088" cy="1714500"/>
          </a:xfrm>
          <a:custGeom>
            <a:avLst/>
            <a:gdLst/>
            <a:ahLst/>
            <a:cxnLst/>
            <a:rect r="r" b="b" t="t" l="l"/>
            <a:pathLst>
              <a:path h="1714500" w="2512088">
                <a:moveTo>
                  <a:pt x="0" y="0"/>
                </a:moveTo>
                <a:lnTo>
                  <a:pt x="2512088" y="0"/>
                </a:lnTo>
                <a:lnTo>
                  <a:pt x="2512088" y="1714500"/>
                </a:lnTo>
                <a:lnTo>
                  <a:pt x="0" y="171450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TextBox 26" id="26"/>
          <p:cNvSpPr txBox="true"/>
          <p:nvPr/>
        </p:nvSpPr>
        <p:spPr>
          <a:xfrm rot="0">
            <a:off x="7859563" y="1439996"/>
            <a:ext cx="8470758" cy="923925"/>
          </a:xfrm>
          <a:prstGeom prst="rect">
            <a:avLst/>
          </a:prstGeom>
        </p:spPr>
        <p:txBody>
          <a:bodyPr anchor="t" rtlCol="false" tIns="0" lIns="0" bIns="0" rIns="0">
            <a:spAutoFit/>
          </a:bodyPr>
          <a:lstStyle/>
          <a:p>
            <a:pPr algn="l">
              <a:lnSpc>
                <a:spcPts val="3600"/>
              </a:lnSpc>
            </a:pPr>
            <a:r>
              <a:rPr lang="en-US" sz="3000" spc="-120">
                <a:solidFill>
                  <a:srgbClr val="2E2D2D"/>
                </a:solidFill>
                <a:latin typeface="Glacial Indifference"/>
                <a:ea typeface="Glacial Indifference"/>
                <a:cs typeface="Glacial Indifference"/>
                <a:sym typeface="Glacial Indifference"/>
              </a:rPr>
              <a:t>Use this element set in your presentation. </a:t>
            </a:r>
          </a:p>
          <a:p>
            <a:pPr algn="l">
              <a:lnSpc>
                <a:spcPts val="3600"/>
              </a:lnSpc>
              <a:spcBef>
                <a:spcPct val="0"/>
              </a:spcBef>
            </a:pPr>
            <a:r>
              <a:rPr lang="en-US" sz="3000" spc="-120">
                <a:solidFill>
                  <a:srgbClr val="2E2D2D"/>
                </a:solidFill>
                <a:latin typeface="Glacial Indifference"/>
                <a:ea typeface="Glacial Indifference"/>
                <a:cs typeface="Glacial Indifference"/>
                <a:sym typeface="Glacial Indifference"/>
              </a:rPr>
              <a:t>Don't forget to delete this page before presenting.</a:t>
            </a:r>
            <a:r>
              <a:rPr lang="en-US" sz="3000" spc="-120">
                <a:solidFill>
                  <a:srgbClr val="2E2D2D"/>
                </a:solidFill>
                <a:latin typeface="Glacial Indifference"/>
                <a:ea typeface="Glacial Indifference"/>
                <a:cs typeface="Glacial Indifference"/>
                <a:sym typeface="Glacial Indifference"/>
              </a:rPr>
              <a:t> </a:t>
            </a:r>
          </a:p>
        </p:txBody>
      </p:sp>
      <p:sp>
        <p:nvSpPr>
          <p:cNvPr name="TextBox 27" id="27"/>
          <p:cNvSpPr txBox="true"/>
          <p:nvPr/>
        </p:nvSpPr>
        <p:spPr>
          <a:xfrm rot="0">
            <a:off x="1414752" y="819150"/>
            <a:ext cx="5697549" cy="1838300"/>
          </a:xfrm>
          <a:prstGeom prst="rect">
            <a:avLst/>
          </a:prstGeom>
        </p:spPr>
        <p:txBody>
          <a:bodyPr anchor="t" rtlCol="false" tIns="0" lIns="0" bIns="0" rIns="0">
            <a:spAutoFit/>
          </a:bodyPr>
          <a:lstStyle/>
          <a:p>
            <a:pPr algn="l">
              <a:lnSpc>
                <a:spcPts val="15037"/>
              </a:lnSpc>
            </a:pPr>
            <a:r>
              <a:rPr lang="en-US" sz="10741">
                <a:solidFill>
                  <a:srgbClr val="F4F4F4"/>
                </a:solidFill>
                <a:latin typeface="Squada One"/>
                <a:ea typeface="Squada One"/>
                <a:cs typeface="Squada One"/>
                <a:sym typeface="Squada One"/>
              </a:rPr>
              <a:t>Resources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9144000" y="1104900"/>
            <a:ext cx="8115300" cy="8229600"/>
            <a:chOff x="0" y="0"/>
            <a:chExt cx="2137363" cy="2167467"/>
          </a:xfrm>
        </p:grpSpPr>
        <p:sp>
          <p:nvSpPr>
            <p:cNvPr name="Freeform 3" id="3"/>
            <p:cNvSpPr/>
            <p:nvPr/>
          </p:nvSpPr>
          <p:spPr>
            <a:xfrm flipH="false" flipV="false" rot="0">
              <a:off x="0" y="0"/>
              <a:ext cx="2137363" cy="2167467"/>
            </a:xfrm>
            <a:custGeom>
              <a:avLst/>
              <a:gdLst/>
              <a:ahLst/>
              <a:cxnLst/>
              <a:rect r="r" b="b" t="t" l="l"/>
              <a:pathLst>
                <a:path h="2167467" w="2137363">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2137363" cy="220556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991600" y="952500"/>
            <a:ext cx="8115300" cy="8229600"/>
            <a:chOff x="0" y="0"/>
            <a:chExt cx="2137363" cy="2167467"/>
          </a:xfrm>
        </p:grpSpPr>
        <p:sp>
          <p:nvSpPr>
            <p:cNvPr name="Freeform 6" id="6"/>
            <p:cNvSpPr/>
            <p:nvPr/>
          </p:nvSpPr>
          <p:spPr>
            <a:xfrm flipH="false" flipV="false" rot="0">
              <a:off x="0" y="0"/>
              <a:ext cx="2137363" cy="2167467"/>
            </a:xfrm>
            <a:custGeom>
              <a:avLst/>
              <a:gdLst/>
              <a:ahLst/>
              <a:cxnLst/>
              <a:rect r="r" b="b" t="t" l="l"/>
              <a:pathLst>
                <a:path h="2167467" w="2137363">
                  <a:moveTo>
                    <a:pt x="46746" y="0"/>
                  </a:moveTo>
                  <a:lnTo>
                    <a:pt x="2090617" y="0"/>
                  </a:lnTo>
                  <a:cubicBezTo>
                    <a:pt x="2103015" y="0"/>
                    <a:pt x="2114905" y="4925"/>
                    <a:pt x="2123672" y="13691"/>
                  </a:cubicBezTo>
                  <a:cubicBezTo>
                    <a:pt x="2132438" y="22458"/>
                    <a:pt x="2137363" y="34348"/>
                    <a:pt x="2137363" y="46746"/>
                  </a:cubicBezTo>
                  <a:lnTo>
                    <a:pt x="2137363" y="2120721"/>
                  </a:lnTo>
                  <a:cubicBezTo>
                    <a:pt x="2137363" y="2133119"/>
                    <a:pt x="2132438" y="2145009"/>
                    <a:pt x="2123672" y="2153775"/>
                  </a:cubicBezTo>
                  <a:cubicBezTo>
                    <a:pt x="2114905" y="2162542"/>
                    <a:pt x="2103015" y="2167467"/>
                    <a:pt x="2090617" y="2167467"/>
                  </a:cubicBezTo>
                  <a:lnTo>
                    <a:pt x="46746" y="2167467"/>
                  </a:lnTo>
                  <a:cubicBezTo>
                    <a:pt x="34348" y="2167467"/>
                    <a:pt x="22458" y="2162542"/>
                    <a:pt x="13691" y="2153775"/>
                  </a:cubicBezTo>
                  <a:cubicBezTo>
                    <a:pt x="4925" y="2145009"/>
                    <a:pt x="0" y="2133119"/>
                    <a:pt x="0" y="2120721"/>
                  </a:cubicBezTo>
                  <a:lnTo>
                    <a:pt x="0" y="46746"/>
                  </a:lnTo>
                  <a:cubicBezTo>
                    <a:pt x="0" y="34348"/>
                    <a:pt x="4925" y="22458"/>
                    <a:pt x="13691" y="13691"/>
                  </a:cubicBezTo>
                  <a:cubicBezTo>
                    <a:pt x="22458" y="4925"/>
                    <a:pt x="34348" y="0"/>
                    <a:pt x="46746" y="0"/>
                  </a:cubicBezTo>
                  <a:close/>
                </a:path>
              </a:pathLst>
            </a:custGeom>
            <a:solidFill>
              <a:srgbClr val="2E2D2D"/>
            </a:solidFill>
            <a:ln w="38100" cap="rnd">
              <a:solidFill>
                <a:srgbClr val="2E2D2D"/>
              </a:solidFill>
              <a:prstDash val="solid"/>
              <a:round/>
            </a:ln>
          </p:spPr>
        </p:sp>
        <p:sp>
          <p:nvSpPr>
            <p:cNvPr name="TextBox 7" id="7"/>
            <p:cNvSpPr txBox="true"/>
            <p:nvPr/>
          </p:nvSpPr>
          <p:spPr>
            <a:xfrm>
              <a:off x="0" y="-38100"/>
              <a:ext cx="2137363"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1738565"/>
            <a:ext cx="7619435" cy="6809870"/>
          </a:xfrm>
          <a:custGeom>
            <a:avLst/>
            <a:gdLst/>
            <a:ahLst/>
            <a:cxnLst/>
            <a:rect r="r" b="b" t="t" l="l"/>
            <a:pathLst>
              <a:path h="6809870" w="7619435">
                <a:moveTo>
                  <a:pt x="0" y="0"/>
                </a:moveTo>
                <a:lnTo>
                  <a:pt x="7619435" y="0"/>
                </a:lnTo>
                <a:lnTo>
                  <a:pt x="7619435" y="6809870"/>
                </a:lnTo>
                <a:lnTo>
                  <a:pt x="0" y="6809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750368" y="2543175"/>
            <a:ext cx="6597764" cy="5038725"/>
          </a:xfrm>
          <a:prstGeom prst="rect">
            <a:avLst/>
          </a:prstGeom>
        </p:spPr>
        <p:txBody>
          <a:bodyPr anchor="t" rtlCol="false" tIns="0" lIns="0" bIns="0" rIns="0">
            <a:spAutoFit/>
          </a:bodyPr>
          <a:lstStyle/>
          <a:p>
            <a:pPr algn="l">
              <a:lnSpc>
                <a:spcPts val="3600"/>
              </a:lnSpc>
            </a:pPr>
            <a:r>
              <a:rPr lang="en-US" sz="3000">
                <a:solidFill>
                  <a:srgbClr val="F1F5F8"/>
                </a:solidFill>
                <a:latin typeface="Glacial Indifference"/>
                <a:ea typeface="Glacial Indifference"/>
                <a:cs typeface="Glacial Indifference"/>
                <a:sym typeface="Glacial Indifference"/>
              </a:rPr>
              <a:t>AI works using </a:t>
            </a:r>
            <a:r>
              <a:rPr lang="en-US" sz="3000" b="true">
                <a:solidFill>
                  <a:srgbClr val="F1F5F8"/>
                </a:solidFill>
                <a:latin typeface="Glacial Indifference Bold"/>
                <a:ea typeface="Glacial Indifference Bold"/>
                <a:cs typeface="Glacial Indifference Bold"/>
                <a:sym typeface="Glacial Indifference Bold"/>
              </a:rPr>
              <a:t>algorithms </a:t>
            </a:r>
            <a:r>
              <a:rPr lang="en-US" sz="3000">
                <a:solidFill>
                  <a:srgbClr val="F1F5F8"/>
                </a:solidFill>
                <a:latin typeface="Glacial Indifference"/>
                <a:ea typeface="Glacial Indifference"/>
                <a:cs typeface="Glacial Indifference"/>
                <a:sym typeface="Glacial Indifference"/>
              </a:rPr>
              <a:t>and </a:t>
            </a:r>
            <a:r>
              <a:rPr lang="en-US" sz="3000" b="true">
                <a:solidFill>
                  <a:srgbClr val="F1F5F8"/>
                </a:solidFill>
                <a:latin typeface="Glacial Indifference Bold"/>
                <a:ea typeface="Glacial Indifference Bold"/>
                <a:cs typeface="Glacial Indifference Bold"/>
                <a:sym typeface="Glacial Indifference Bold"/>
              </a:rPr>
              <a:t>models</a:t>
            </a:r>
            <a:r>
              <a:rPr lang="en-US" sz="3000">
                <a:solidFill>
                  <a:srgbClr val="F1F5F8"/>
                </a:solidFill>
                <a:latin typeface="Glacial Indifference"/>
                <a:ea typeface="Glacial Indifference"/>
                <a:cs typeface="Glacial Indifference"/>
                <a:sym typeface="Glacial Indifference"/>
              </a:rPr>
              <a:t>, like machine learning, which help it </a:t>
            </a:r>
            <a:r>
              <a:rPr lang="en-US" sz="3000" b="true">
                <a:solidFill>
                  <a:srgbClr val="F1F5F8"/>
                </a:solidFill>
                <a:latin typeface="Glacial Indifference Bold"/>
                <a:ea typeface="Glacial Indifference Bold"/>
                <a:cs typeface="Glacial Indifference Bold"/>
                <a:sym typeface="Glacial Indifference Bold"/>
              </a:rPr>
              <a:t>improve </a:t>
            </a:r>
            <a:r>
              <a:rPr lang="en-US" sz="3000">
                <a:solidFill>
                  <a:srgbClr val="F1F5F8"/>
                </a:solidFill>
                <a:latin typeface="Glacial Indifference"/>
                <a:ea typeface="Glacial Indifference"/>
                <a:cs typeface="Glacial Indifference"/>
                <a:sym typeface="Glacial Indifference"/>
              </a:rPr>
              <a:t>and </a:t>
            </a:r>
            <a:r>
              <a:rPr lang="en-US" sz="3000" b="true">
                <a:solidFill>
                  <a:srgbClr val="F1F5F8"/>
                </a:solidFill>
                <a:latin typeface="Glacial Indifference Bold"/>
                <a:ea typeface="Glacial Indifference Bold"/>
                <a:cs typeface="Glacial Indifference Bold"/>
                <a:sym typeface="Glacial Indifference Bold"/>
              </a:rPr>
              <a:t>adapt </a:t>
            </a:r>
            <a:r>
              <a:rPr lang="en-US" sz="3000">
                <a:solidFill>
                  <a:srgbClr val="F1F5F8"/>
                </a:solidFill>
                <a:latin typeface="Glacial Indifference"/>
                <a:ea typeface="Glacial Indifference"/>
                <a:cs typeface="Glacial Indifference"/>
                <a:sym typeface="Glacial Indifference"/>
              </a:rPr>
              <a:t>over time without needing constant reprogramming.</a:t>
            </a:r>
          </a:p>
          <a:p>
            <a:pPr algn="l">
              <a:lnSpc>
                <a:spcPts val="3600"/>
              </a:lnSpc>
            </a:pPr>
          </a:p>
          <a:p>
            <a:pPr algn="l">
              <a:lnSpc>
                <a:spcPts val="3600"/>
              </a:lnSpc>
            </a:pPr>
            <a:r>
              <a:rPr lang="en-US" sz="3000">
                <a:solidFill>
                  <a:srgbClr val="F1F5F8"/>
                </a:solidFill>
                <a:latin typeface="Glacial Indifference"/>
                <a:ea typeface="Glacial Indifference"/>
                <a:cs typeface="Glacial Indifference"/>
                <a:sym typeface="Glacial Indifference"/>
              </a:rPr>
              <a:t>You’ve probably interacted with AI in </a:t>
            </a:r>
            <a:r>
              <a:rPr lang="en-US" sz="3000" b="true">
                <a:solidFill>
                  <a:srgbClr val="F1F5F8"/>
                </a:solidFill>
                <a:latin typeface="Glacial Indifference Bold"/>
                <a:ea typeface="Glacial Indifference Bold"/>
                <a:cs typeface="Glacial Indifference Bold"/>
                <a:sym typeface="Glacial Indifference Bold"/>
              </a:rPr>
              <a:t>everyday life</a:t>
            </a:r>
            <a:r>
              <a:rPr lang="en-US" sz="3000">
                <a:solidFill>
                  <a:srgbClr val="F1F5F8"/>
                </a:solidFill>
                <a:latin typeface="Glacial Indifference"/>
                <a:ea typeface="Glacial Indifference"/>
                <a:cs typeface="Glacial Indifference"/>
                <a:sym typeface="Glacial Indifference"/>
              </a:rPr>
              <a:t>—whether through virtual assistants, streaming platforms that suggest what to watch, or systems that make decisions automatically to save time and effort.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1549753" y="8003381"/>
            <a:ext cx="15340895" cy="1254919"/>
            <a:chOff x="0" y="0"/>
            <a:chExt cx="4040400" cy="330514"/>
          </a:xfrm>
        </p:grpSpPr>
        <p:sp>
          <p:nvSpPr>
            <p:cNvPr name="Freeform 3" id="3"/>
            <p:cNvSpPr/>
            <p:nvPr/>
          </p:nvSpPr>
          <p:spPr>
            <a:xfrm flipH="false" flipV="false" rot="0">
              <a:off x="0" y="0"/>
              <a:ext cx="4040400" cy="330514"/>
            </a:xfrm>
            <a:custGeom>
              <a:avLst/>
              <a:gdLst/>
              <a:ahLst/>
              <a:cxnLst/>
              <a:rect r="r" b="b" t="t" l="l"/>
              <a:pathLst>
                <a:path h="330514" w="4040400">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4040400" cy="36861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97353" y="7850981"/>
            <a:ext cx="15340895" cy="1254919"/>
            <a:chOff x="0" y="0"/>
            <a:chExt cx="4040400" cy="330514"/>
          </a:xfrm>
        </p:grpSpPr>
        <p:sp>
          <p:nvSpPr>
            <p:cNvPr name="Freeform 6" id="6"/>
            <p:cNvSpPr/>
            <p:nvPr/>
          </p:nvSpPr>
          <p:spPr>
            <a:xfrm flipH="false" flipV="false" rot="0">
              <a:off x="0" y="0"/>
              <a:ext cx="4040400" cy="330514"/>
            </a:xfrm>
            <a:custGeom>
              <a:avLst/>
              <a:gdLst/>
              <a:ahLst/>
              <a:cxnLst/>
              <a:rect r="r" b="b" t="t" l="l"/>
              <a:pathLst>
                <a:path h="330514" w="4040400">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sp>
        <p:sp>
          <p:nvSpPr>
            <p:cNvPr name="TextBox 7" id="7"/>
            <p:cNvSpPr txBox="true"/>
            <p:nvPr/>
          </p:nvSpPr>
          <p:spPr>
            <a:xfrm>
              <a:off x="0" y="-38100"/>
              <a:ext cx="4040400" cy="36861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886010" y="1183736"/>
            <a:ext cx="6852238" cy="5447529"/>
          </a:xfrm>
          <a:custGeom>
            <a:avLst/>
            <a:gdLst/>
            <a:ahLst/>
            <a:cxnLst/>
            <a:rect r="r" b="b" t="t" l="l"/>
            <a:pathLst>
              <a:path h="5447529" w="6852238">
                <a:moveTo>
                  <a:pt x="0" y="0"/>
                </a:moveTo>
                <a:lnTo>
                  <a:pt x="6852237" y="0"/>
                </a:lnTo>
                <a:lnTo>
                  <a:pt x="6852237" y="5447529"/>
                </a:lnTo>
                <a:lnTo>
                  <a:pt x="0" y="5447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019185" y="8197453"/>
            <a:ext cx="11744897" cy="504826"/>
          </a:xfrm>
          <a:prstGeom prst="rect">
            <a:avLst/>
          </a:prstGeom>
        </p:spPr>
        <p:txBody>
          <a:bodyPr anchor="t" rtlCol="false" tIns="0" lIns="0" bIns="0" rIns="0">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Brainstorm all the ways you already interact with AI in your daily lives...</a:t>
            </a:r>
          </a:p>
        </p:txBody>
      </p:sp>
      <p:sp>
        <p:nvSpPr>
          <p:cNvPr name="TextBox 10" id="10"/>
          <p:cNvSpPr txBox="true"/>
          <p:nvPr/>
        </p:nvSpPr>
        <p:spPr>
          <a:xfrm rot="0">
            <a:off x="1397353" y="5827369"/>
            <a:ext cx="9918049" cy="1708151"/>
          </a:xfrm>
          <a:prstGeom prst="rect">
            <a:avLst/>
          </a:prstGeom>
        </p:spPr>
        <p:txBody>
          <a:bodyPr anchor="t" rtlCol="false" tIns="0" lIns="0" bIns="0" rIns="0">
            <a:spAutoFit/>
          </a:bodyPr>
          <a:lstStyle/>
          <a:p>
            <a:pPr algn="l">
              <a:lnSpc>
                <a:spcPts val="13999"/>
              </a:lnSpc>
            </a:pPr>
            <a:r>
              <a:rPr lang="en-US" sz="9999">
                <a:solidFill>
                  <a:srgbClr val="F4F4F4"/>
                </a:solidFill>
                <a:latin typeface="Squada One"/>
                <a:ea typeface="Squada One"/>
                <a:cs typeface="Squada One"/>
                <a:sym typeface="Squada One"/>
              </a:rPr>
              <a:t>AI is all around us...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1549753" y="8003381"/>
            <a:ext cx="15340895" cy="1254919"/>
            <a:chOff x="0" y="0"/>
            <a:chExt cx="4040400" cy="330514"/>
          </a:xfrm>
        </p:grpSpPr>
        <p:sp>
          <p:nvSpPr>
            <p:cNvPr name="Freeform 3" id="3"/>
            <p:cNvSpPr/>
            <p:nvPr/>
          </p:nvSpPr>
          <p:spPr>
            <a:xfrm flipH="false" flipV="false" rot="0">
              <a:off x="0" y="0"/>
              <a:ext cx="4040400" cy="330514"/>
            </a:xfrm>
            <a:custGeom>
              <a:avLst/>
              <a:gdLst/>
              <a:ahLst/>
              <a:cxnLst/>
              <a:rect r="r" b="b" t="t" l="l"/>
              <a:pathLst>
                <a:path h="330514" w="4040400">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4040400" cy="36861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97353" y="7850981"/>
            <a:ext cx="15340895" cy="1254919"/>
            <a:chOff x="0" y="0"/>
            <a:chExt cx="4040400" cy="330514"/>
          </a:xfrm>
        </p:grpSpPr>
        <p:sp>
          <p:nvSpPr>
            <p:cNvPr name="Freeform 6" id="6"/>
            <p:cNvSpPr/>
            <p:nvPr/>
          </p:nvSpPr>
          <p:spPr>
            <a:xfrm flipH="false" flipV="false" rot="0">
              <a:off x="0" y="0"/>
              <a:ext cx="4040400" cy="330514"/>
            </a:xfrm>
            <a:custGeom>
              <a:avLst/>
              <a:gdLst/>
              <a:ahLst/>
              <a:cxnLst/>
              <a:rect r="r" b="b" t="t" l="l"/>
              <a:pathLst>
                <a:path h="330514" w="4040400">
                  <a:moveTo>
                    <a:pt x="24728" y="0"/>
                  </a:moveTo>
                  <a:lnTo>
                    <a:pt x="4015672" y="0"/>
                  </a:lnTo>
                  <a:cubicBezTo>
                    <a:pt x="4022230" y="0"/>
                    <a:pt x="4028520" y="2605"/>
                    <a:pt x="4033158" y="7243"/>
                  </a:cubicBezTo>
                  <a:cubicBezTo>
                    <a:pt x="4037795" y="11880"/>
                    <a:pt x="4040400" y="18170"/>
                    <a:pt x="4040400" y="24728"/>
                  </a:cubicBezTo>
                  <a:lnTo>
                    <a:pt x="4040400" y="305785"/>
                  </a:lnTo>
                  <a:cubicBezTo>
                    <a:pt x="4040400" y="312344"/>
                    <a:pt x="4037795" y="318633"/>
                    <a:pt x="4033158" y="323271"/>
                  </a:cubicBezTo>
                  <a:cubicBezTo>
                    <a:pt x="4028520" y="327908"/>
                    <a:pt x="4022230" y="330514"/>
                    <a:pt x="4015672" y="330514"/>
                  </a:cubicBezTo>
                  <a:lnTo>
                    <a:pt x="24728" y="330514"/>
                  </a:lnTo>
                  <a:cubicBezTo>
                    <a:pt x="18170" y="330514"/>
                    <a:pt x="11880" y="327908"/>
                    <a:pt x="7243" y="323271"/>
                  </a:cubicBezTo>
                  <a:cubicBezTo>
                    <a:pt x="2605" y="318633"/>
                    <a:pt x="0" y="312344"/>
                    <a:pt x="0" y="305785"/>
                  </a:cubicBezTo>
                  <a:lnTo>
                    <a:pt x="0" y="24728"/>
                  </a:lnTo>
                  <a:cubicBezTo>
                    <a:pt x="0" y="18170"/>
                    <a:pt x="2605" y="11880"/>
                    <a:pt x="7243" y="7243"/>
                  </a:cubicBezTo>
                  <a:cubicBezTo>
                    <a:pt x="11880" y="2605"/>
                    <a:pt x="18170" y="0"/>
                    <a:pt x="24728" y="0"/>
                  </a:cubicBezTo>
                  <a:close/>
                </a:path>
              </a:pathLst>
            </a:custGeom>
            <a:solidFill>
              <a:srgbClr val="F1F5F8"/>
            </a:solidFill>
            <a:ln w="38100" cap="rnd">
              <a:solidFill>
                <a:srgbClr val="2E2D2D"/>
              </a:solidFill>
              <a:prstDash val="solid"/>
              <a:round/>
            </a:ln>
          </p:spPr>
        </p:sp>
        <p:sp>
          <p:nvSpPr>
            <p:cNvPr name="TextBox 7" id="7"/>
            <p:cNvSpPr txBox="true"/>
            <p:nvPr/>
          </p:nvSpPr>
          <p:spPr>
            <a:xfrm>
              <a:off x="0" y="-38100"/>
              <a:ext cx="4040400" cy="36861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072166" y="2158764"/>
            <a:ext cx="1473208" cy="1422315"/>
          </a:xfrm>
          <a:custGeom>
            <a:avLst/>
            <a:gdLst/>
            <a:ahLst/>
            <a:cxnLst/>
            <a:rect r="r" b="b" t="t" l="l"/>
            <a:pathLst>
              <a:path h="1422315" w="1473208">
                <a:moveTo>
                  <a:pt x="0" y="0"/>
                </a:moveTo>
                <a:lnTo>
                  <a:pt x="1473208" y="0"/>
                </a:lnTo>
                <a:lnTo>
                  <a:pt x="1473208" y="1422315"/>
                </a:lnTo>
                <a:lnTo>
                  <a:pt x="0" y="1422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019185" y="8197453"/>
            <a:ext cx="14233537" cy="504826"/>
          </a:xfrm>
          <a:prstGeom prst="rect">
            <a:avLst/>
          </a:prstGeom>
        </p:spPr>
        <p:txBody>
          <a:bodyPr anchor="t" rtlCol="false" tIns="0" lIns="0" bIns="0" rIns="0">
            <a:spAutoFit/>
          </a:bodyPr>
          <a:lstStyle/>
          <a:p>
            <a:pPr algn="l">
              <a:lnSpc>
                <a:spcPts val="4199"/>
              </a:lnSpc>
              <a:spcBef>
                <a:spcPct val="0"/>
              </a:spcBef>
            </a:pPr>
            <a:r>
              <a:rPr lang="en-US" sz="2999">
                <a:solidFill>
                  <a:srgbClr val="2E2D2D"/>
                </a:solidFill>
                <a:latin typeface="Glacial Indifference"/>
                <a:ea typeface="Glacial Indifference"/>
                <a:cs typeface="Glacial Indifference"/>
                <a:sym typeface="Glacial Indifference"/>
              </a:rPr>
              <a:t>Did you identify some of these? What else can you add?</a:t>
            </a:r>
          </a:p>
        </p:txBody>
      </p:sp>
      <p:sp>
        <p:nvSpPr>
          <p:cNvPr name="Freeform 10" id="10"/>
          <p:cNvSpPr/>
          <p:nvPr/>
        </p:nvSpPr>
        <p:spPr>
          <a:xfrm flipH="true" flipV="false" rot="0">
            <a:off x="4393039" y="2158764"/>
            <a:ext cx="1473208" cy="1422315"/>
          </a:xfrm>
          <a:custGeom>
            <a:avLst/>
            <a:gdLst/>
            <a:ahLst/>
            <a:cxnLst/>
            <a:rect r="r" b="b" t="t" l="l"/>
            <a:pathLst>
              <a:path h="1422315" w="1473208">
                <a:moveTo>
                  <a:pt x="1473208" y="0"/>
                </a:moveTo>
                <a:lnTo>
                  <a:pt x="0" y="0"/>
                </a:lnTo>
                <a:lnTo>
                  <a:pt x="0" y="1422315"/>
                </a:lnTo>
                <a:lnTo>
                  <a:pt x="1473208" y="1422315"/>
                </a:lnTo>
                <a:lnTo>
                  <a:pt x="14732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495417" y="3973348"/>
            <a:ext cx="4493667"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Personalised feeds through social media algorithms</a:t>
            </a:r>
          </a:p>
        </p:txBody>
      </p:sp>
      <p:sp>
        <p:nvSpPr>
          <p:cNvPr name="TextBox 12" id="12"/>
          <p:cNvSpPr txBox="true"/>
          <p:nvPr/>
        </p:nvSpPr>
        <p:spPr>
          <a:xfrm rot="0">
            <a:off x="6888892" y="3053867"/>
            <a:ext cx="4493895" cy="986156"/>
          </a:xfrm>
          <a:prstGeom prst="rect">
            <a:avLst/>
          </a:prstGeom>
        </p:spPr>
        <p:txBody>
          <a:bodyPr anchor="t" rtlCol="false" tIns="0" lIns="0" bIns="0" rIns="0">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Recommendation systems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for music, TV or movies</a:t>
            </a:r>
          </a:p>
        </p:txBody>
      </p:sp>
      <p:sp>
        <p:nvSpPr>
          <p:cNvPr name="TextBox 13" id="13"/>
          <p:cNvSpPr txBox="true"/>
          <p:nvPr/>
        </p:nvSpPr>
        <p:spPr>
          <a:xfrm rot="0">
            <a:off x="1435405" y="2092089"/>
            <a:ext cx="3052182"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Voice assistants on smartphones</a:t>
            </a:r>
          </a:p>
        </p:txBody>
      </p:sp>
      <p:sp>
        <p:nvSpPr>
          <p:cNvPr name="TextBox 14" id="14"/>
          <p:cNvSpPr txBox="true"/>
          <p:nvPr/>
        </p:nvSpPr>
        <p:spPr>
          <a:xfrm rot="0">
            <a:off x="5434009" y="1172608"/>
            <a:ext cx="3052182"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Predictive text and autocorrect</a:t>
            </a:r>
          </a:p>
        </p:txBody>
      </p:sp>
      <p:sp>
        <p:nvSpPr>
          <p:cNvPr name="TextBox 15" id="15"/>
          <p:cNvSpPr txBox="true"/>
          <p:nvPr/>
        </p:nvSpPr>
        <p:spPr>
          <a:xfrm rot="0">
            <a:off x="13545374" y="5854608"/>
            <a:ext cx="3052182"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Facial recognition software</a:t>
            </a:r>
          </a:p>
        </p:txBody>
      </p:sp>
      <p:sp>
        <p:nvSpPr>
          <p:cNvPr name="TextBox 16" id="16"/>
          <p:cNvSpPr txBox="true"/>
          <p:nvPr/>
        </p:nvSpPr>
        <p:spPr>
          <a:xfrm rot="0">
            <a:off x="9470665" y="1172608"/>
            <a:ext cx="3052182"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Chatbots for customer support</a:t>
            </a:r>
          </a:p>
        </p:txBody>
      </p:sp>
      <p:sp>
        <p:nvSpPr>
          <p:cNvPr name="TextBox 17" id="17"/>
          <p:cNvSpPr txBox="true"/>
          <p:nvPr/>
        </p:nvSpPr>
        <p:spPr>
          <a:xfrm rot="0">
            <a:off x="13545374" y="2092089"/>
            <a:ext cx="3052182"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Traffic updates on GPS apps</a:t>
            </a:r>
          </a:p>
        </p:txBody>
      </p:sp>
      <p:sp>
        <p:nvSpPr>
          <p:cNvPr name="TextBox 18" id="18"/>
          <p:cNvSpPr txBox="true"/>
          <p:nvPr/>
        </p:nvSpPr>
        <p:spPr>
          <a:xfrm rot="0">
            <a:off x="12358700" y="3973348"/>
            <a:ext cx="4493895"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Product suggestions based on browsing history</a:t>
            </a:r>
          </a:p>
        </p:txBody>
      </p:sp>
      <p:sp>
        <p:nvSpPr>
          <p:cNvPr name="Freeform 19" id="19"/>
          <p:cNvSpPr/>
          <p:nvPr/>
        </p:nvSpPr>
        <p:spPr>
          <a:xfrm flipH="true" flipV="true" rot="-1483349">
            <a:off x="8483596" y="5877247"/>
            <a:ext cx="1473208" cy="1422315"/>
          </a:xfrm>
          <a:custGeom>
            <a:avLst/>
            <a:gdLst/>
            <a:ahLst/>
            <a:cxnLst/>
            <a:rect r="r" b="b" t="t" l="l"/>
            <a:pathLst>
              <a:path h="1422315" w="1473208">
                <a:moveTo>
                  <a:pt x="1473208" y="1422315"/>
                </a:moveTo>
                <a:lnTo>
                  <a:pt x="0" y="1422315"/>
                </a:lnTo>
                <a:lnTo>
                  <a:pt x="0" y="0"/>
                </a:lnTo>
                <a:lnTo>
                  <a:pt x="1473208" y="0"/>
                </a:lnTo>
                <a:lnTo>
                  <a:pt x="1473208" y="14223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5129643" y="6808706"/>
            <a:ext cx="3613833" cy="4908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Photo and video filters</a:t>
            </a:r>
          </a:p>
        </p:txBody>
      </p:sp>
      <p:sp>
        <p:nvSpPr>
          <p:cNvPr name="TextBox 21" id="21"/>
          <p:cNvSpPr txBox="true"/>
          <p:nvPr/>
        </p:nvSpPr>
        <p:spPr>
          <a:xfrm rot="0">
            <a:off x="9544524" y="6812793"/>
            <a:ext cx="3613833" cy="4908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Ride sharing apps</a:t>
            </a:r>
          </a:p>
        </p:txBody>
      </p:sp>
      <p:sp>
        <p:nvSpPr>
          <p:cNvPr name="TextBox 22" id="22"/>
          <p:cNvSpPr txBox="true"/>
          <p:nvPr/>
        </p:nvSpPr>
        <p:spPr>
          <a:xfrm rot="0">
            <a:off x="1495417" y="5854608"/>
            <a:ext cx="3052182"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Smart devices for home automation</a:t>
            </a:r>
          </a:p>
        </p:txBody>
      </p:sp>
      <p:sp>
        <p:nvSpPr>
          <p:cNvPr name="TextBox 23" id="23"/>
          <p:cNvSpPr txBox="true"/>
          <p:nvPr/>
        </p:nvSpPr>
        <p:spPr>
          <a:xfrm rot="0">
            <a:off x="9428713" y="4931287"/>
            <a:ext cx="2992170" cy="986156"/>
          </a:xfrm>
          <a:prstGeom prst="rect">
            <a:avLst/>
          </a:prstGeom>
        </p:spPr>
        <p:txBody>
          <a:bodyPr anchor="t" rtlCol="false" tIns="0" lIns="0" bIns="0" rIns="0">
            <a:spAutoFit/>
          </a:bodyPr>
          <a:lstStyle/>
          <a:p>
            <a:pPr algn="ctr">
              <a:lnSpc>
                <a:spcPts val="3919"/>
              </a:lnSpc>
            </a:pPr>
            <a:r>
              <a:rPr lang="en-US" sz="2799">
                <a:solidFill>
                  <a:srgbClr val="2E2D2D"/>
                </a:solidFill>
                <a:latin typeface="Glacial Indifference"/>
                <a:ea typeface="Glacial Indifference"/>
                <a:cs typeface="Glacial Indifference"/>
                <a:sym typeface="Glacial Indifference"/>
              </a:rPr>
              <a:t>AI-powered </a:t>
            </a:r>
          </a:p>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fitness trackers</a:t>
            </a:r>
          </a:p>
        </p:txBody>
      </p:sp>
      <p:sp>
        <p:nvSpPr>
          <p:cNvPr name="TextBox 24" id="24"/>
          <p:cNvSpPr txBox="true"/>
          <p:nvPr/>
        </p:nvSpPr>
        <p:spPr>
          <a:xfrm rot="0">
            <a:off x="5867116" y="4935373"/>
            <a:ext cx="3112194" cy="986156"/>
          </a:xfrm>
          <a:prstGeom prst="rect">
            <a:avLst/>
          </a:prstGeom>
        </p:spPr>
        <p:txBody>
          <a:bodyPr anchor="t" rtlCol="false" tIns="0" lIns="0" bIns="0" rIns="0">
            <a:spAutoFit/>
          </a:bodyPr>
          <a:lstStyle/>
          <a:p>
            <a:pPr algn="ctr">
              <a:lnSpc>
                <a:spcPts val="3919"/>
              </a:lnSpc>
              <a:spcBef>
                <a:spcPct val="0"/>
              </a:spcBef>
            </a:pPr>
            <a:r>
              <a:rPr lang="en-US" sz="2799">
                <a:solidFill>
                  <a:srgbClr val="2E2D2D"/>
                </a:solidFill>
                <a:latin typeface="Glacial Indifference"/>
                <a:ea typeface="Glacial Indifference"/>
                <a:cs typeface="Glacial Indifference"/>
                <a:sym typeface="Glacial Indifference"/>
              </a:rPr>
              <a:t>Personalised learning apps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B574"/>
        </a:solidFill>
      </p:bgPr>
    </p:bg>
    <p:spTree>
      <p:nvGrpSpPr>
        <p:cNvPr id="1" name=""/>
        <p:cNvGrpSpPr/>
        <p:nvPr/>
      </p:nvGrpSpPr>
      <p:grpSpPr>
        <a:xfrm>
          <a:off x="0" y="0"/>
          <a:ext cx="0" cy="0"/>
          <a:chOff x="0" y="0"/>
          <a:chExt cx="0" cy="0"/>
        </a:xfrm>
      </p:grpSpPr>
      <p:grpSp>
        <p:nvGrpSpPr>
          <p:cNvPr name="Group 2" id="2"/>
          <p:cNvGrpSpPr/>
          <p:nvPr/>
        </p:nvGrpSpPr>
        <p:grpSpPr>
          <a:xfrm rot="0">
            <a:off x="5165384" y="4572517"/>
            <a:ext cx="8100099" cy="3223633"/>
            <a:chOff x="0" y="0"/>
            <a:chExt cx="2133359" cy="849023"/>
          </a:xfrm>
        </p:grpSpPr>
        <p:sp>
          <p:nvSpPr>
            <p:cNvPr name="Freeform 3" id="3"/>
            <p:cNvSpPr/>
            <p:nvPr/>
          </p:nvSpPr>
          <p:spPr>
            <a:xfrm flipH="false" flipV="false" rot="0">
              <a:off x="0" y="0"/>
              <a:ext cx="2133359" cy="849023"/>
            </a:xfrm>
            <a:custGeom>
              <a:avLst/>
              <a:gdLst/>
              <a:ahLst/>
              <a:cxnLst/>
              <a:rect r="r" b="b" t="t" l="l"/>
              <a:pathLst>
                <a:path h="849023" w="2133359">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181821"/>
            </a:solidFill>
            <a:ln w="38100" cap="rnd">
              <a:solidFill>
                <a:srgbClr val="2E2D2D"/>
              </a:solidFill>
              <a:prstDash val="solid"/>
              <a:round/>
            </a:ln>
          </p:spPr>
        </p:sp>
        <p:sp>
          <p:nvSpPr>
            <p:cNvPr name="TextBox 4" id="4"/>
            <p:cNvSpPr txBox="true"/>
            <p:nvPr/>
          </p:nvSpPr>
          <p:spPr>
            <a:xfrm>
              <a:off x="0" y="-38100"/>
              <a:ext cx="2133359" cy="8871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22517" y="4420117"/>
            <a:ext cx="8100099" cy="3223633"/>
            <a:chOff x="0" y="0"/>
            <a:chExt cx="2133359" cy="849023"/>
          </a:xfrm>
        </p:grpSpPr>
        <p:sp>
          <p:nvSpPr>
            <p:cNvPr name="Freeform 6" id="6"/>
            <p:cNvSpPr/>
            <p:nvPr/>
          </p:nvSpPr>
          <p:spPr>
            <a:xfrm flipH="false" flipV="false" rot="0">
              <a:off x="0" y="0"/>
              <a:ext cx="2133359" cy="849023"/>
            </a:xfrm>
            <a:custGeom>
              <a:avLst/>
              <a:gdLst/>
              <a:ahLst/>
              <a:cxnLst/>
              <a:rect r="r" b="b" t="t" l="l"/>
              <a:pathLst>
                <a:path h="849023" w="2133359">
                  <a:moveTo>
                    <a:pt x="46833" y="0"/>
                  </a:moveTo>
                  <a:lnTo>
                    <a:pt x="2086526" y="0"/>
                  </a:lnTo>
                  <a:cubicBezTo>
                    <a:pt x="2112391" y="0"/>
                    <a:pt x="2133359" y="20968"/>
                    <a:pt x="2133359" y="46833"/>
                  </a:cubicBezTo>
                  <a:lnTo>
                    <a:pt x="2133359" y="802190"/>
                  </a:lnTo>
                  <a:cubicBezTo>
                    <a:pt x="2133359" y="814610"/>
                    <a:pt x="2128425" y="826523"/>
                    <a:pt x="2119642" y="835306"/>
                  </a:cubicBezTo>
                  <a:cubicBezTo>
                    <a:pt x="2110859" y="844089"/>
                    <a:pt x="2098947" y="849023"/>
                    <a:pt x="2086526" y="849023"/>
                  </a:cubicBezTo>
                  <a:lnTo>
                    <a:pt x="46833" y="849023"/>
                  </a:lnTo>
                  <a:cubicBezTo>
                    <a:pt x="20968" y="849023"/>
                    <a:pt x="0" y="828055"/>
                    <a:pt x="0" y="802190"/>
                  </a:cubicBezTo>
                  <a:lnTo>
                    <a:pt x="0" y="46833"/>
                  </a:lnTo>
                  <a:cubicBezTo>
                    <a:pt x="0" y="20968"/>
                    <a:pt x="20968" y="0"/>
                    <a:pt x="46833" y="0"/>
                  </a:cubicBezTo>
                  <a:close/>
                </a:path>
              </a:pathLst>
            </a:custGeom>
            <a:solidFill>
              <a:srgbClr val="F1F5F8"/>
            </a:solidFill>
            <a:ln w="38100" cap="rnd">
              <a:solidFill>
                <a:srgbClr val="2E2D2D"/>
              </a:solidFill>
              <a:prstDash val="solid"/>
              <a:round/>
            </a:ln>
          </p:spPr>
        </p:sp>
        <p:sp>
          <p:nvSpPr>
            <p:cNvPr name="TextBox 7" id="7"/>
            <p:cNvSpPr txBox="true"/>
            <p:nvPr/>
          </p:nvSpPr>
          <p:spPr>
            <a:xfrm>
              <a:off x="0" y="-38100"/>
              <a:ext cx="2133359" cy="88712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202587" y="6031933"/>
            <a:ext cx="2780783" cy="2780783"/>
          </a:xfrm>
          <a:custGeom>
            <a:avLst/>
            <a:gdLst/>
            <a:ahLst/>
            <a:cxnLst/>
            <a:rect r="r" b="b" t="t" l="l"/>
            <a:pathLst>
              <a:path h="2780783" w="2780783">
                <a:moveTo>
                  <a:pt x="0" y="0"/>
                </a:moveTo>
                <a:lnTo>
                  <a:pt x="2780783" y="0"/>
                </a:lnTo>
                <a:lnTo>
                  <a:pt x="2780783" y="2780784"/>
                </a:lnTo>
                <a:lnTo>
                  <a:pt x="0" y="2780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04094" y="5738750"/>
            <a:ext cx="5135476" cy="4114800"/>
          </a:xfrm>
          <a:custGeom>
            <a:avLst/>
            <a:gdLst/>
            <a:ahLst/>
            <a:cxnLst/>
            <a:rect r="r" b="b" t="t" l="l"/>
            <a:pathLst>
              <a:path h="4114800" w="5135476">
                <a:moveTo>
                  <a:pt x="0" y="0"/>
                </a:moveTo>
                <a:lnTo>
                  <a:pt x="5135475" y="0"/>
                </a:lnTo>
                <a:lnTo>
                  <a:pt x="51354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3563660" y="305317"/>
            <a:ext cx="5135476" cy="4114800"/>
          </a:xfrm>
          <a:custGeom>
            <a:avLst/>
            <a:gdLst/>
            <a:ahLst/>
            <a:cxnLst/>
            <a:rect r="r" b="b" t="t" l="l"/>
            <a:pathLst>
              <a:path h="4114800" w="5135476">
                <a:moveTo>
                  <a:pt x="5135476" y="0"/>
                </a:moveTo>
                <a:lnTo>
                  <a:pt x="0" y="0"/>
                </a:lnTo>
                <a:lnTo>
                  <a:pt x="0" y="4114800"/>
                </a:lnTo>
                <a:lnTo>
                  <a:pt x="5135476" y="4114800"/>
                </a:lnTo>
                <a:lnTo>
                  <a:pt x="51354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4998784" y="2300350"/>
            <a:ext cx="8290431" cy="1708151"/>
          </a:xfrm>
          <a:prstGeom prst="rect">
            <a:avLst/>
          </a:prstGeom>
        </p:spPr>
        <p:txBody>
          <a:bodyPr anchor="t" rtlCol="false" tIns="0" lIns="0" bIns="0" rIns="0">
            <a:spAutoFit/>
          </a:bodyPr>
          <a:lstStyle/>
          <a:p>
            <a:pPr algn="ctr">
              <a:lnSpc>
                <a:spcPts val="13999"/>
              </a:lnSpc>
            </a:pPr>
            <a:r>
              <a:rPr lang="en-US" sz="9999">
                <a:solidFill>
                  <a:srgbClr val="2E2D2D"/>
                </a:solidFill>
                <a:latin typeface="Squada One"/>
                <a:ea typeface="Squada One"/>
                <a:cs typeface="Squada One"/>
                <a:sym typeface="Squada One"/>
              </a:rPr>
              <a:t>Key Components</a:t>
            </a:r>
          </a:p>
        </p:txBody>
      </p:sp>
      <p:sp>
        <p:nvSpPr>
          <p:cNvPr name="TextBox 12" id="12"/>
          <p:cNvSpPr txBox="true"/>
          <p:nvPr/>
        </p:nvSpPr>
        <p:spPr>
          <a:xfrm rot="0">
            <a:off x="5865354" y="5203258"/>
            <a:ext cx="6414425" cy="1590675"/>
          </a:xfrm>
          <a:prstGeom prst="rect">
            <a:avLst/>
          </a:prstGeom>
        </p:spPr>
        <p:txBody>
          <a:bodyPr anchor="t" rtlCol="false" tIns="0" lIns="0" bIns="0" rIns="0">
            <a:spAutoFit/>
          </a:bodyPr>
          <a:lstStyle/>
          <a:p>
            <a:pPr algn="ctr">
              <a:lnSpc>
                <a:spcPts val="4200"/>
              </a:lnSpc>
              <a:spcBef>
                <a:spcPct val="0"/>
              </a:spcBef>
            </a:pPr>
            <a:r>
              <a:rPr lang="en-US" sz="3000">
                <a:solidFill>
                  <a:srgbClr val="2E2D2D"/>
                </a:solidFill>
                <a:latin typeface="Glacial Indifference"/>
                <a:ea typeface="Glacial Indifference"/>
                <a:cs typeface="Glacial Indifference"/>
                <a:sym typeface="Glacial Indifference"/>
              </a:rPr>
              <a:t>Let’s take a look at some of the key components that work together to enable AI systems...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5F8"/>
        </a:solidFill>
      </p:bgPr>
    </p:bg>
    <p:spTree>
      <p:nvGrpSpPr>
        <p:cNvPr id="1" name=""/>
        <p:cNvGrpSpPr/>
        <p:nvPr/>
      </p:nvGrpSpPr>
      <p:grpSpPr>
        <a:xfrm>
          <a:off x="0" y="0"/>
          <a:ext cx="0" cy="0"/>
          <a:chOff x="0" y="0"/>
          <a:chExt cx="0" cy="0"/>
        </a:xfrm>
      </p:grpSpPr>
      <p:grpSp>
        <p:nvGrpSpPr>
          <p:cNvPr name="Group 2" id="2"/>
          <p:cNvGrpSpPr/>
          <p:nvPr/>
        </p:nvGrpSpPr>
        <p:grpSpPr>
          <a:xfrm rot="0">
            <a:off x="1334910" y="1185857"/>
            <a:ext cx="7303839" cy="8072443"/>
            <a:chOff x="0" y="0"/>
            <a:chExt cx="1483133" cy="1639207"/>
          </a:xfrm>
        </p:grpSpPr>
        <p:sp>
          <p:nvSpPr>
            <p:cNvPr name="Freeform 3" id="3"/>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01650" y="1185857"/>
            <a:ext cx="7303839" cy="8072443"/>
            <a:chOff x="0" y="0"/>
            <a:chExt cx="1483133" cy="1639207"/>
          </a:xfrm>
        </p:grpSpPr>
        <p:sp>
          <p:nvSpPr>
            <p:cNvPr name="Freeform 6" id="6"/>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82510" y="1028700"/>
            <a:ext cx="7303839" cy="8072443"/>
            <a:chOff x="0" y="0"/>
            <a:chExt cx="1483133" cy="1639207"/>
          </a:xfrm>
        </p:grpSpPr>
        <p:sp>
          <p:nvSpPr>
            <p:cNvPr name="Freeform 9" id="9"/>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sp>
        <p:sp>
          <p:nvSpPr>
            <p:cNvPr name="TextBox 10" id="10"/>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649250" y="1028700"/>
            <a:ext cx="7303839" cy="8072443"/>
            <a:chOff x="0" y="0"/>
            <a:chExt cx="1483133" cy="1639207"/>
          </a:xfrm>
        </p:grpSpPr>
        <p:sp>
          <p:nvSpPr>
            <p:cNvPr name="Freeform 12" id="12"/>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2E2D2D"/>
            </a:solidFill>
            <a:ln w="38100" cap="rnd">
              <a:solidFill>
                <a:srgbClr val="2E2D2D"/>
              </a:solidFill>
              <a:prstDash val="solid"/>
              <a:round/>
            </a:ln>
          </p:spPr>
        </p:sp>
        <p:sp>
          <p:nvSpPr>
            <p:cNvPr name="TextBox 13" id="13"/>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621667" y="1565969"/>
            <a:ext cx="2425527" cy="2425527"/>
            <a:chOff x="0" y="0"/>
            <a:chExt cx="3234036" cy="3234036"/>
          </a:xfrm>
        </p:grpSpPr>
        <p:grpSp>
          <p:nvGrpSpPr>
            <p:cNvPr name="Group 15" id="15"/>
            <p:cNvGrpSpPr/>
            <p:nvPr/>
          </p:nvGrpSpPr>
          <p:grpSpPr>
            <a:xfrm rot="0">
              <a:off x="0" y="0"/>
              <a:ext cx="3234036" cy="323403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547830" y="555849"/>
              <a:ext cx="2138376" cy="2122338"/>
            </a:xfrm>
            <a:custGeom>
              <a:avLst/>
              <a:gdLst/>
              <a:ahLst/>
              <a:cxnLst/>
              <a:rect r="r" b="b" t="t" l="l"/>
              <a:pathLst>
                <a:path h="2122338" w="2138376">
                  <a:moveTo>
                    <a:pt x="0" y="0"/>
                  </a:moveTo>
                  <a:lnTo>
                    <a:pt x="2138376" y="0"/>
                  </a:lnTo>
                  <a:lnTo>
                    <a:pt x="2138376" y="2122338"/>
                  </a:lnTo>
                  <a:lnTo>
                    <a:pt x="0" y="2122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9" id="19"/>
          <p:cNvGrpSpPr/>
          <p:nvPr/>
        </p:nvGrpSpPr>
        <p:grpSpPr>
          <a:xfrm rot="0">
            <a:off x="12088406" y="1565969"/>
            <a:ext cx="2425527" cy="2425527"/>
            <a:chOff x="0" y="0"/>
            <a:chExt cx="3234036" cy="3234036"/>
          </a:xfrm>
        </p:grpSpPr>
        <p:grpSp>
          <p:nvGrpSpPr>
            <p:cNvPr name="Group 20" id="20"/>
            <p:cNvGrpSpPr/>
            <p:nvPr/>
          </p:nvGrpSpPr>
          <p:grpSpPr>
            <a:xfrm rot="0">
              <a:off x="0" y="0"/>
              <a:ext cx="3234036" cy="323403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574"/>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606560" y="606560"/>
              <a:ext cx="2020915" cy="2020915"/>
            </a:xfrm>
            <a:custGeom>
              <a:avLst/>
              <a:gdLst/>
              <a:ahLst/>
              <a:cxnLst/>
              <a:rect r="r" b="b" t="t" l="l"/>
              <a:pathLst>
                <a:path h="2020915" w="2020915">
                  <a:moveTo>
                    <a:pt x="0" y="0"/>
                  </a:moveTo>
                  <a:lnTo>
                    <a:pt x="2020915" y="0"/>
                  </a:lnTo>
                  <a:lnTo>
                    <a:pt x="2020915" y="2020915"/>
                  </a:lnTo>
                  <a:lnTo>
                    <a:pt x="0" y="2020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24" id="24"/>
          <p:cNvSpPr txBox="true"/>
          <p:nvPr/>
        </p:nvSpPr>
        <p:spPr>
          <a:xfrm rot="0">
            <a:off x="1730998" y="5668148"/>
            <a:ext cx="6206865" cy="1257300"/>
          </a:xfrm>
          <a:prstGeom prst="rect">
            <a:avLst/>
          </a:prstGeom>
        </p:spPr>
        <p:txBody>
          <a:bodyPr anchor="t" rtlCol="false" tIns="0" lIns="0" bIns="0" rIns="0">
            <a:spAutoFit/>
          </a:bodyPr>
          <a:lstStyle/>
          <a:p>
            <a:pPr algn="ctr">
              <a:lnSpc>
                <a:spcPts val="3360"/>
              </a:lnSpc>
            </a:pPr>
            <a:r>
              <a:rPr lang="en-US" sz="2800">
                <a:solidFill>
                  <a:srgbClr val="F1F5F8"/>
                </a:solidFill>
                <a:latin typeface="Glacial Indifference"/>
                <a:ea typeface="Glacial Indifference"/>
                <a:cs typeface="Glacial Indifference"/>
                <a:sym typeface="Glacial Indifference"/>
              </a:rPr>
              <a:t>The foundation of all AI systems. AI relies on </a:t>
            </a:r>
            <a:r>
              <a:rPr lang="en-US" sz="2800" b="true">
                <a:solidFill>
                  <a:srgbClr val="F1F5F8"/>
                </a:solidFill>
                <a:latin typeface="Glacial Indifference Bold"/>
                <a:ea typeface="Glacial Indifference Bold"/>
                <a:cs typeface="Glacial Indifference Bold"/>
                <a:sym typeface="Glacial Indifference Bold"/>
              </a:rPr>
              <a:t>large amounts of information</a:t>
            </a:r>
            <a:r>
              <a:rPr lang="en-US" sz="2800">
                <a:solidFill>
                  <a:srgbClr val="F1F5F8"/>
                </a:solidFill>
                <a:latin typeface="Glacial Indifference"/>
                <a:ea typeface="Glacial Indifference"/>
                <a:cs typeface="Glacial Indifference"/>
                <a:sym typeface="Glacial Indifference"/>
              </a:rPr>
              <a:t> to learn, analyse, and make decisions.</a:t>
            </a:r>
          </a:p>
        </p:txBody>
      </p:sp>
      <p:sp>
        <p:nvSpPr>
          <p:cNvPr name="TextBox 25" id="25"/>
          <p:cNvSpPr txBox="true"/>
          <p:nvPr/>
        </p:nvSpPr>
        <p:spPr>
          <a:xfrm rot="0">
            <a:off x="1871203" y="4239272"/>
            <a:ext cx="5926455" cy="1047750"/>
          </a:xfrm>
          <a:prstGeom prst="rect">
            <a:avLst/>
          </a:prstGeom>
        </p:spPr>
        <p:txBody>
          <a:bodyPr anchor="t" rtlCol="false" tIns="0" lIns="0" bIns="0" rIns="0">
            <a:spAutoFit/>
          </a:bodyPr>
          <a:lstStyle/>
          <a:p>
            <a:pPr algn="ctr">
              <a:lnSpc>
                <a:spcPts val="8400"/>
              </a:lnSpc>
            </a:pPr>
            <a:r>
              <a:rPr lang="en-US" sz="6000">
                <a:solidFill>
                  <a:srgbClr val="F1F5F8"/>
                </a:solidFill>
                <a:latin typeface="Squada One"/>
                <a:ea typeface="Squada One"/>
                <a:cs typeface="Squada One"/>
                <a:sym typeface="Squada One"/>
              </a:rPr>
              <a:t>Data</a:t>
            </a:r>
          </a:p>
        </p:txBody>
      </p:sp>
      <p:sp>
        <p:nvSpPr>
          <p:cNvPr name="TextBox 26" id="26"/>
          <p:cNvSpPr txBox="true"/>
          <p:nvPr/>
        </p:nvSpPr>
        <p:spPr>
          <a:xfrm rot="0">
            <a:off x="10337942" y="5658623"/>
            <a:ext cx="5926455" cy="1266825"/>
          </a:xfrm>
          <a:prstGeom prst="rect">
            <a:avLst/>
          </a:prstGeom>
        </p:spPr>
        <p:txBody>
          <a:bodyPr anchor="t" rtlCol="false" tIns="0" lIns="0" bIns="0" rIns="0">
            <a:spAutoFit/>
          </a:bodyPr>
          <a:lstStyle/>
          <a:p>
            <a:pPr algn="ctr">
              <a:lnSpc>
                <a:spcPts val="3359"/>
              </a:lnSpc>
            </a:pPr>
            <a:r>
              <a:rPr lang="en-US" sz="2799">
                <a:solidFill>
                  <a:srgbClr val="F1F5F8"/>
                </a:solidFill>
                <a:latin typeface="Glacial Indifference"/>
                <a:ea typeface="Glacial Indifference"/>
                <a:cs typeface="Glacial Indifference"/>
                <a:sym typeface="Glacial Indifference"/>
              </a:rPr>
              <a:t>Sets of </a:t>
            </a:r>
            <a:r>
              <a:rPr lang="en-US" sz="2799" b="true">
                <a:solidFill>
                  <a:srgbClr val="F1F5F8"/>
                </a:solidFill>
                <a:latin typeface="Glacial Indifference Bold"/>
                <a:ea typeface="Glacial Indifference Bold"/>
                <a:cs typeface="Glacial Indifference Bold"/>
                <a:sym typeface="Glacial Indifference Bold"/>
              </a:rPr>
              <a:t>instructions </a:t>
            </a:r>
            <a:r>
              <a:rPr lang="en-US" sz="2799">
                <a:solidFill>
                  <a:srgbClr val="F1F5F8"/>
                </a:solidFill>
                <a:latin typeface="Glacial Indifference"/>
                <a:ea typeface="Glacial Indifference"/>
                <a:cs typeface="Glacial Indifference"/>
                <a:sym typeface="Glacial Indifference"/>
              </a:rPr>
              <a:t>or </a:t>
            </a:r>
            <a:r>
              <a:rPr lang="en-US" sz="2799" b="true">
                <a:solidFill>
                  <a:srgbClr val="F1F5F8"/>
                </a:solidFill>
                <a:latin typeface="Glacial Indifference Bold"/>
                <a:ea typeface="Glacial Indifference Bold"/>
                <a:cs typeface="Glacial Indifference Bold"/>
                <a:sym typeface="Glacial Indifference Bold"/>
              </a:rPr>
              <a:t>rules </a:t>
            </a:r>
            <a:r>
              <a:rPr lang="en-US" sz="2799">
                <a:solidFill>
                  <a:srgbClr val="F1F5F8"/>
                </a:solidFill>
                <a:latin typeface="Glacial Indifference"/>
                <a:ea typeface="Glacial Indifference"/>
                <a:cs typeface="Glacial Indifference"/>
                <a:sym typeface="Glacial Indifference"/>
              </a:rPr>
              <a:t>that guide AI systems in processing data and solving problems.</a:t>
            </a:r>
          </a:p>
        </p:txBody>
      </p:sp>
      <p:sp>
        <p:nvSpPr>
          <p:cNvPr name="TextBox 27" id="27"/>
          <p:cNvSpPr txBox="true"/>
          <p:nvPr/>
        </p:nvSpPr>
        <p:spPr>
          <a:xfrm rot="0">
            <a:off x="10337942" y="4239272"/>
            <a:ext cx="5926455" cy="1047750"/>
          </a:xfrm>
          <a:prstGeom prst="rect">
            <a:avLst/>
          </a:prstGeom>
        </p:spPr>
        <p:txBody>
          <a:bodyPr anchor="t" rtlCol="false" tIns="0" lIns="0" bIns="0" rIns="0">
            <a:spAutoFit/>
          </a:bodyPr>
          <a:lstStyle/>
          <a:p>
            <a:pPr algn="ctr">
              <a:lnSpc>
                <a:spcPts val="8400"/>
              </a:lnSpc>
            </a:pPr>
            <a:r>
              <a:rPr lang="en-US" sz="6000">
                <a:solidFill>
                  <a:srgbClr val="F1F5F8"/>
                </a:solidFill>
                <a:latin typeface="Squada One"/>
                <a:ea typeface="Squada One"/>
                <a:cs typeface="Squada One"/>
                <a:sym typeface="Squada One"/>
              </a:rPr>
              <a:t>Algorithms</a:t>
            </a:r>
          </a:p>
        </p:txBody>
      </p:sp>
      <p:sp>
        <p:nvSpPr>
          <p:cNvPr name="TextBox 28" id="28"/>
          <p:cNvSpPr txBox="true"/>
          <p:nvPr/>
        </p:nvSpPr>
        <p:spPr>
          <a:xfrm rot="0">
            <a:off x="1871203" y="7306574"/>
            <a:ext cx="5926455" cy="1257300"/>
          </a:xfrm>
          <a:prstGeom prst="rect">
            <a:avLst/>
          </a:prstGeom>
        </p:spPr>
        <p:txBody>
          <a:bodyPr anchor="t" rtlCol="false" tIns="0" lIns="0" bIns="0" rIns="0">
            <a:spAutoFit/>
          </a:bodyPr>
          <a:lstStyle/>
          <a:p>
            <a:pPr algn="ctr">
              <a:lnSpc>
                <a:spcPts val="3360"/>
              </a:lnSpc>
            </a:pPr>
            <a:r>
              <a:rPr lang="en-US" sz="2800" i="true">
                <a:solidFill>
                  <a:srgbClr val="F1F5F8"/>
                </a:solidFill>
                <a:latin typeface="Glacial Indifference Italics"/>
                <a:ea typeface="Glacial Indifference Italics"/>
                <a:cs typeface="Glacial Indifference Italics"/>
                <a:sym typeface="Glacial Indifference Italics"/>
              </a:rPr>
              <a:t>E.g. In social media, AI uses data about your likes and interests to suggest content or friends.</a:t>
            </a:r>
          </a:p>
        </p:txBody>
      </p:sp>
      <p:sp>
        <p:nvSpPr>
          <p:cNvPr name="TextBox 29" id="29"/>
          <p:cNvSpPr txBox="true"/>
          <p:nvPr/>
        </p:nvSpPr>
        <p:spPr>
          <a:xfrm rot="0">
            <a:off x="10337942" y="7306574"/>
            <a:ext cx="5926455" cy="1257300"/>
          </a:xfrm>
          <a:prstGeom prst="rect">
            <a:avLst/>
          </a:prstGeom>
        </p:spPr>
        <p:txBody>
          <a:bodyPr anchor="t" rtlCol="false" tIns="0" lIns="0" bIns="0" rIns="0">
            <a:spAutoFit/>
          </a:bodyPr>
          <a:lstStyle/>
          <a:p>
            <a:pPr algn="ctr">
              <a:lnSpc>
                <a:spcPts val="3360"/>
              </a:lnSpc>
            </a:pPr>
            <a:r>
              <a:rPr lang="en-US" sz="2800" i="true">
                <a:solidFill>
                  <a:srgbClr val="F1F5F8"/>
                </a:solidFill>
                <a:latin typeface="Glacial Indifference Italics"/>
                <a:ea typeface="Glacial Indifference Italics"/>
                <a:cs typeface="Glacial Indifference Italics"/>
                <a:sym typeface="Glacial Indifference Italics"/>
              </a:rPr>
              <a:t>E.g. Search engines use algorithms </a:t>
            </a:r>
          </a:p>
          <a:p>
            <a:pPr algn="ctr">
              <a:lnSpc>
                <a:spcPts val="3360"/>
              </a:lnSpc>
            </a:pPr>
            <a:r>
              <a:rPr lang="en-US" sz="2800" i="true">
                <a:solidFill>
                  <a:srgbClr val="F1F5F8"/>
                </a:solidFill>
                <a:latin typeface="Glacial Indifference Italics"/>
                <a:ea typeface="Glacial Indifference Italics"/>
                <a:cs typeface="Glacial Indifference Italics"/>
                <a:sym typeface="Glacial Indifference Italics"/>
              </a:rPr>
              <a:t>to rank websites based on relevance to your query.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E2D2D"/>
        </a:solidFill>
      </p:bgPr>
    </p:bg>
    <p:spTree>
      <p:nvGrpSpPr>
        <p:cNvPr id="1" name=""/>
        <p:cNvGrpSpPr/>
        <p:nvPr/>
      </p:nvGrpSpPr>
      <p:grpSpPr>
        <a:xfrm>
          <a:off x="0" y="0"/>
          <a:ext cx="0" cy="0"/>
          <a:chOff x="0" y="0"/>
          <a:chExt cx="0" cy="0"/>
        </a:xfrm>
      </p:grpSpPr>
      <p:grpSp>
        <p:nvGrpSpPr>
          <p:cNvPr name="Group 2" id="2"/>
          <p:cNvGrpSpPr/>
          <p:nvPr/>
        </p:nvGrpSpPr>
        <p:grpSpPr>
          <a:xfrm rot="0">
            <a:off x="1334910" y="1185857"/>
            <a:ext cx="7303839" cy="8072443"/>
            <a:chOff x="0" y="0"/>
            <a:chExt cx="1483133" cy="1639207"/>
          </a:xfrm>
        </p:grpSpPr>
        <p:sp>
          <p:nvSpPr>
            <p:cNvPr name="Freeform 3" id="3"/>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sp>
        <p:sp>
          <p:nvSpPr>
            <p:cNvPr name="TextBox 4" id="4"/>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01650" y="1185857"/>
            <a:ext cx="7303839" cy="8072443"/>
            <a:chOff x="0" y="0"/>
            <a:chExt cx="1483133" cy="1639207"/>
          </a:xfrm>
        </p:grpSpPr>
        <p:sp>
          <p:nvSpPr>
            <p:cNvPr name="Freeform 6" id="6"/>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AB574"/>
            </a:solidFill>
            <a:ln w="38100" cap="rnd">
              <a:solidFill>
                <a:srgbClr val="2E2D2D"/>
              </a:solidFill>
              <a:prstDash val="solid"/>
              <a:round/>
            </a:ln>
          </p:spPr>
        </p:sp>
        <p:sp>
          <p:nvSpPr>
            <p:cNvPr name="TextBox 7" id="7"/>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82510" y="1028700"/>
            <a:ext cx="7303839" cy="8072443"/>
            <a:chOff x="0" y="0"/>
            <a:chExt cx="1483133" cy="1639207"/>
          </a:xfrm>
        </p:grpSpPr>
        <p:sp>
          <p:nvSpPr>
            <p:cNvPr name="Freeform 9" id="9"/>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1F5F8"/>
            </a:solidFill>
            <a:ln w="38100" cap="rnd">
              <a:solidFill>
                <a:srgbClr val="2E2D2D"/>
              </a:solidFill>
              <a:prstDash val="solid"/>
              <a:round/>
            </a:ln>
          </p:spPr>
        </p:sp>
        <p:sp>
          <p:nvSpPr>
            <p:cNvPr name="TextBox 10" id="10"/>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649250" y="1028700"/>
            <a:ext cx="7303839" cy="8072443"/>
            <a:chOff x="0" y="0"/>
            <a:chExt cx="1483133" cy="1639207"/>
          </a:xfrm>
        </p:grpSpPr>
        <p:sp>
          <p:nvSpPr>
            <p:cNvPr name="Freeform 12" id="12"/>
            <p:cNvSpPr/>
            <p:nvPr/>
          </p:nvSpPr>
          <p:spPr>
            <a:xfrm flipH="false" flipV="false" rot="0">
              <a:off x="0" y="0"/>
              <a:ext cx="1483133" cy="1639207"/>
            </a:xfrm>
            <a:custGeom>
              <a:avLst/>
              <a:gdLst/>
              <a:ahLst/>
              <a:cxnLst/>
              <a:rect r="r" b="b" t="t" l="l"/>
              <a:pathLst>
                <a:path h="1639207" w="1483133">
                  <a:moveTo>
                    <a:pt x="51939" y="0"/>
                  </a:moveTo>
                  <a:lnTo>
                    <a:pt x="1431194" y="0"/>
                  </a:lnTo>
                  <a:cubicBezTo>
                    <a:pt x="1459879" y="0"/>
                    <a:pt x="1483133" y="23254"/>
                    <a:pt x="1483133" y="51939"/>
                  </a:cubicBezTo>
                  <a:lnTo>
                    <a:pt x="1483133" y="1587268"/>
                  </a:lnTo>
                  <a:cubicBezTo>
                    <a:pt x="1483133" y="1615953"/>
                    <a:pt x="1459879" y="1639207"/>
                    <a:pt x="1431194" y="1639207"/>
                  </a:cubicBezTo>
                  <a:lnTo>
                    <a:pt x="51939" y="1639207"/>
                  </a:lnTo>
                  <a:cubicBezTo>
                    <a:pt x="23254" y="1639207"/>
                    <a:pt x="0" y="1615953"/>
                    <a:pt x="0" y="1587268"/>
                  </a:cubicBezTo>
                  <a:lnTo>
                    <a:pt x="0" y="51939"/>
                  </a:lnTo>
                  <a:cubicBezTo>
                    <a:pt x="0" y="23254"/>
                    <a:pt x="23254" y="0"/>
                    <a:pt x="51939" y="0"/>
                  </a:cubicBezTo>
                  <a:close/>
                </a:path>
              </a:pathLst>
            </a:custGeom>
            <a:solidFill>
              <a:srgbClr val="F1F5F8"/>
            </a:solidFill>
            <a:ln w="38100" cap="rnd">
              <a:solidFill>
                <a:srgbClr val="2E2D2D"/>
              </a:solidFill>
              <a:prstDash val="solid"/>
              <a:round/>
            </a:ln>
          </p:spPr>
        </p:sp>
        <p:sp>
          <p:nvSpPr>
            <p:cNvPr name="TextBox 13" id="13"/>
            <p:cNvSpPr txBox="true"/>
            <p:nvPr/>
          </p:nvSpPr>
          <p:spPr>
            <a:xfrm>
              <a:off x="0" y="-38100"/>
              <a:ext cx="1483133" cy="1677307"/>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871203" y="5668148"/>
            <a:ext cx="5926455" cy="1257300"/>
          </a:xfrm>
          <a:prstGeom prst="rect">
            <a:avLst/>
          </a:prstGeom>
        </p:spPr>
        <p:txBody>
          <a:bodyPr anchor="t" rtlCol="false" tIns="0" lIns="0" bIns="0" rIns="0">
            <a:spAutoFit/>
          </a:bodyPr>
          <a:lstStyle/>
          <a:p>
            <a:pPr algn="ctr">
              <a:lnSpc>
                <a:spcPts val="3360"/>
              </a:lnSpc>
            </a:pPr>
            <a:r>
              <a:rPr lang="en-US" sz="2800">
                <a:solidFill>
                  <a:srgbClr val="2E2D2D"/>
                </a:solidFill>
                <a:latin typeface="Glacial Indifference"/>
                <a:ea typeface="Glacial Indifference"/>
                <a:cs typeface="Glacial Indifference"/>
                <a:sym typeface="Glacial Indifference"/>
              </a:rPr>
              <a:t>A type of AI where systems </a:t>
            </a:r>
            <a:r>
              <a:rPr lang="en-US" sz="2800" b="true">
                <a:solidFill>
                  <a:srgbClr val="2E2D2D"/>
                </a:solidFill>
                <a:latin typeface="Glacial Indifference Bold"/>
                <a:ea typeface="Glacial Indifference Bold"/>
                <a:cs typeface="Glacial Indifference Bold"/>
                <a:sym typeface="Glacial Indifference Bold"/>
              </a:rPr>
              <a:t>learn from data </a:t>
            </a:r>
            <a:r>
              <a:rPr lang="en-US" sz="2800">
                <a:solidFill>
                  <a:srgbClr val="2E2D2D"/>
                </a:solidFill>
                <a:latin typeface="Glacial Indifference"/>
                <a:ea typeface="Glacial Indifference"/>
                <a:cs typeface="Glacial Indifference"/>
                <a:sym typeface="Glacial Indifference"/>
              </a:rPr>
              <a:t>to improve their performance without being explicitly programmed.</a:t>
            </a:r>
          </a:p>
        </p:txBody>
      </p:sp>
      <p:sp>
        <p:nvSpPr>
          <p:cNvPr name="TextBox 15" id="15"/>
          <p:cNvSpPr txBox="true"/>
          <p:nvPr/>
        </p:nvSpPr>
        <p:spPr>
          <a:xfrm rot="0">
            <a:off x="1871203" y="4239272"/>
            <a:ext cx="5926455" cy="1047750"/>
          </a:xfrm>
          <a:prstGeom prst="rect">
            <a:avLst/>
          </a:prstGeom>
        </p:spPr>
        <p:txBody>
          <a:bodyPr anchor="t" rtlCol="false" tIns="0" lIns="0" bIns="0" rIns="0">
            <a:spAutoFit/>
          </a:bodyPr>
          <a:lstStyle/>
          <a:p>
            <a:pPr algn="ctr">
              <a:lnSpc>
                <a:spcPts val="8400"/>
              </a:lnSpc>
            </a:pPr>
            <a:r>
              <a:rPr lang="en-US" sz="6000">
                <a:solidFill>
                  <a:srgbClr val="2E2D2D"/>
                </a:solidFill>
                <a:latin typeface="Squada One"/>
                <a:ea typeface="Squada One"/>
                <a:cs typeface="Squada One"/>
                <a:sym typeface="Squada One"/>
              </a:rPr>
              <a:t> Machine Learning</a:t>
            </a:r>
          </a:p>
        </p:txBody>
      </p:sp>
      <p:sp>
        <p:nvSpPr>
          <p:cNvPr name="TextBox 16" id="16"/>
          <p:cNvSpPr txBox="true"/>
          <p:nvPr/>
        </p:nvSpPr>
        <p:spPr>
          <a:xfrm rot="0">
            <a:off x="10232789" y="6192023"/>
            <a:ext cx="6136763" cy="847725"/>
          </a:xfrm>
          <a:prstGeom prst="rect">
            <a:avLst/>
          </a:prstGeom>
        </p:spPr>
        <p:txBody>
          <a:bodyPr anchor="t" rtlCol="false" tIns="0" lIns="0" bIns="0" rIns="0">
            <a:spAutoFit/>
          </a:bodyPr>
          <a:lstStyle/>
          <a:p>
            <a:pPr algn="ctr">
              <a:lnSpc>
                <a:spcPts val="3359"/>
              </a:lnSpc>
            </a:pPr>
            <a:r>
              <a:rPr lang="en-US" sz="2799">
                <a:solidFill>
                  <a:srgbClr val="2E2D2D"/>
                </a:solidFill>
                <a:latin typeface="Glacial Indifference"/>
                <a:ea typeface="Glacial Indifference"/>
                <a:cs typeface="Glacial Indifference"/>
                <a:sym typeface="Glacial Indifference"/>
              </a:rPr>
              <a:t>The ability of AI to understand, interpret, and generate </a:t>
            </a:r>
            <a:r>
              <a:rPr lang="en-US" sz="2799" b="true">
                <a:solidFill>
                  <a:srgbClr val="2E2D2D"/>
                </a:solidFill>
                <a:latin typeface="Glacial Indifference Bold"/>
                <a:ea typeface="Glacial Indifference Bold"/>
                <a:cs typeface="Glacial Indifference Bold"/>
                <a:sym typeface="Glacial Indifference Bold"/>
              </a:rPr>
              <a:t>human language.</a:t>
            </a:r>
          </a:p>
        </p:txBody>
      </p:sp>
      <p:sp>
        <p:nvSpPr>
          <p:cNvPr name="TextBox 17" id="17"/>
          <p:cNvSpPr txBox="true"/>
          <p:nvPr/>
        </p:nvSpPr>
        <p:spPr>
          <a:xfrm rot="0">
            <a:off x="10337942" y="4353572"/>
            <a:ext cx="5926455" cy="1581150"/>
          </a:xfrm>
          <a:prstGeom prst="rect">
            <a:avLst/>
          </a:prstGeom>
        </p:spPr>
        <p:txBody>
          <a:bodyPr anchor="t" rtlCol="false" tIns="0" lIns="0" bIns="0" rIns="0">
            <a:spAutoFit/>
          </a:bodyPr>
          <a:lstStyle/>
          <a:p>
            <a:pPr algn="ctr">
              <a:lnSpc>
                <a:spcPts val="6000"/>
              </a:lnSpc>
            </a:pPr>
            <a:r>
              <a:rPr lang="en-US" sz="6000">
                <a:solidFill>
                  <a:srgbClr val="2E2D2D"/>
                </a:solidFill>
                <a:latin typeface="Squada One"/>
                <a:ea typeface="Squada One"/>
                <a:cs typeface="Squada One"/>
                <a:sym typeface="Squada One"/>
              </a:rPr>
              <a:t>Natural Language Processing</a:t>
            </a:r>
          </a:p>
        </p:txBody>
      </p:sp>
      <p:sp>
        <p:nvSpPr>
          <p:cNvPr name="TextBox 18" id="18"/>
          <p:cNvSpPr txBox="true"/>
          <p:nvPr/>
        </p:nvSpPr>
        <p:spPr>
          <a:xfrm rot="0">
            <a:off x="1871203" y="7306574"/>
            <a:ext cx="5926455" cy="1257300"/>
          </a:xfrm>
          <a:prstGeom prst="rect">
            <a:avLst/>
          </a:prstGeom>
        </p:spPr>
        <p:txBody>
          <a:bodyPr anchor="t" rtlCol="false" tIns="0" lIns="0" bIns="0" rIns="0">
            <a:spAutoFit/>
          </a:bodyPr>
          <a:lstStyle/>
          <a:p>
            <a:pPr algn="ctr">
              <a:lnSpc>
                <a:spcPts val="3360"/>
              </a:lnSpc>
            </a:pPr>
            <a:r>
              <a:rPr lang="en-US" sz="2800" i="true">
                <a:solidFill>
                  <a:srgbClr val="2E2D2D"/>
                </a:solidFill>
                <a:latin typeface="Glacial Indifference Italics"/>
                <a:ea typeface="Glacial Indifference Italics"/>
                <a:cs typeface="Glacial Indifference Italics"/>
                <a:sym typeface="Glacial Indifference Italics"/>
              </a:rPr>
              <a:t>E.g. Email systems use machine learning to recognise spam messages by analysing patterns.</a:t>
            </a:r>
          </a:p>
        </p:txBody>
      </p:sp>
      <p:sp>
        <p:nvSpPr>
          <p:cNvPr name="TextBox 19" id="19"/>
          <p:cNvSpPr txBox="true"/>
          <p:nvPr/>
        </p:nvSpPr>
        <p:spPr>
          <a:xfrm rot="0">
            <a:off x="10337942" y="7306574"/>
            <a:ext cx="5926455" cy="1257300"/>
          </a:xfrm>
          <a:prstGeom prst="rect">
            <a:avLst/>
          </a:prstGeom>
        </p:spPr>
        <p:txBody>
          <a:bodyPr anchor="t" rtlCol="false" tIns="0" lIns="0" bIns="0" rIns="0">
            <a:spAutoFit/>
          </a:bodyPr>
          <a:lstStyle/>
          <a:p>
            <a:pPr algn="ctr">
              <a:lnSpc>
                <a:spcPts val="3360"/>
              </a:lnSpc>
            </a:pPr>
            <a:r>
              <a:rPr lang="en-US" sz="2800" i="true">
                <a:solidFill>
                  <a:srgbClr val="2E2D2D"/>
                </a:solidFill>
                <a:latin typeface="Glacial Indifference Italics"/>
                <a:ea typeface="Glacial Indifference Italics"/>
                <a:cs typeface="Glacial Indifference Italics"/>
                <a:sym typeface="Glacial Indifference Italics"/>
              </a:rPr>
              <a:t>E.g. Chatbots or virtual assistants, like the ones that answer questions or set reminders, rely on NLP.</a:t>
            </a:r>
          </a:p>
        </p:txBody>
      </p:sp>
      <p:grpSp>
        <p:nvGrpSpPr>
          <p:cNvPr name="Group 20" id="20"/>
          <p:cNvGrpSpPr/>
          <p:nvPr/>
        </p:nvGrpSpPr>
        <p:grpSpPr>
          <a:xfrm rot="0">
            <a:off x="3621667" y="1565969"/>
            <a:ext cx="2425527" cy="2425527"/>
            <a:chOff x="0" y="0"/>
            <a:chExt cx="3234036" cy="3234036"/>
          </a:xfrm>
        </p:grpSpPr>
        <p:grpSp>
          <p:nvGrpSpPr>
            <p:cNvPr name="Group 21" id="21"/>
            <p:cNvGrpSpPr/>
            <p:nvPr/>
          </p:nvGrpSpPr>
          <p:grpSpPr>
            <a:xfrm rot="0">
              <a:off x="0" y="0"/>
              <a:ext cx="3234036" cy="323403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D2D"/>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24" id="24"/>
            <p:cNvSpPr/>
            <p:nvPr/>
          </p:nvSpPr>
          <p:spPr>
            <a:xfrm flipH="false" flipV="false" rot="0">
              <a:off x="624089" y="624089"/>
              <a:ext cx="1985859" cy="1985859"/>
            </a:xfrm>
            <a:custGeom>
              <a:avLst/>
              <a:gdLst/>
              <a:ahLst/>
              <a:cxnLst/>
              <a:rect r="r" b="b" t="t" l="l"/>
              <a:pathLst>
                <a:path h="1985859" w="1985859">
                  <a:moveTo>
                    <a:pt x="0" y="0"/>
                  </a:moveTo>
                  <a:lnTo>
                    <a:pt x="1985858" y="0"/>
                  </a:lnTo>
                  <a:lnTo>
                    <a:pt x="1985858" y="1985858"/>
                  </a:lnTo>
                  <a:lnTo>
                    <a:pt x="0" y="1985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5" id="25"/>
          <p:cNvGrpSpPr/>
          <p:nvPr/>
        </p:nvGrpSpPr>
        <p:grpSpPr>
          <a:xfrm rot="0">
            <a:off x="12088406" y="1565969"/>
            <a:ext cx="2425527" cy="2425527"/>
            <a:chOff x="0" y="0"/>
            <a:chExt cx="3234036" cy="3234036"/>
          </a:xfrm>
        </p:grpSpPr>
        <p:grpSp>
          <p:nvGrpSpPr>
            <p:cNvPr name="Group 26" id="26"/>
            <p:cNvGrpSpPr/>
            <p:nvPr/>
          </p:nvGrpSpPr>
          <p:grpSpPr>
            <a:xfrm rot="0">
              <a:off x="0" y="0"/>
              <a:ext cx="3234036" cy="323403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D2D"/>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29" id="29"/>
            <p:cNvSpPr/>
            <p:nvPr/>
          </p:nvSpPr>
          <p:spPr>
            <a:xfrm flipH="false" flipV="false" rot="0">
              <a:off x="419623" y="684547"/>
              <a:ext cx="2394790" cy="1864943"/>
            </a:xfrm>
            <a:custGeom>
              <a:avLst/>
              <a:gdLst/>
              <a:ahLst/>
              <a:cxnLst/>
              <a:rect r="r" b="b" t="t" l="l"/>
              <a:pathLst>
                <a:path h="1864943" w="2394790">
                  <a:moveTo>
                    <a:pt x="0" y="0"/>
                  </a:moveTo>
                  <a:lnTo>
                    <a:pt x="2394790" y="0"/>
                  </a:lnTo>
                  <a:lnTo>
                    <a:pt x="2394790" y="1864942"/>
                  </a:lnTo>
                  <a:lnTo>
                    <a:pt x="0" y="1864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DAGs6Gg4WIw</dc:identifier>
  <dcterms:modified xsi:type="dcterms:W3CDTF">2011-08-01T06:04:30Z</dcterms:modified>
  <cp:revision>1</cp:revision>
  <dc:title>Understanding AI Presentation in Orange Black Modern Lined Style</dc:title>
</cp:coreProperties>
</file>